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60" r:id="rId2"/>
    <p:sldMasterId id="2147483673" r:id="rId3"/>
  </p:sldMasterIdLst>
  <p:notesMasterIdLst>
    <p:notesMasterId r:id="rId25"/>
  </p:notesMasterIdLst>
  <p:handoutMasterIdLst>
    <p:handoutMasterId r:id="rId26"/>
  </p:handoutMasterIdLst>
  <p:sldIdLst>
    <p:sldId id="697" r:id="rId4"/>
    <p:sldId id="884" r:id="rId5"/>
    <p:sldId id="885" r:id="rId6"/>
    <p:sldId id="852" r:id="rId7"/>
    <p:sldId id="870" r:id="rId8"/>
    <p:sldId id="823" r:id="rId9"/>
    <p:sldId id="869" r:id="rId10"/>
    <p:sldId id="853" r:id="rId11"/>
    <p:sldId id="873" r:id="rId12"/>
    <p:sldId id="868" r:id="rId13"/>
    <p:sldId id="874" r:id="rId14"/>
    <p:sldId id="886" r:id="rId15"/>
    <p:sldId id="875" r:id="rId16"/>
    <p:sldId id="876" r:id="rId17"/>
    <p:sldId id="877" r:id="rId18"/>
    <p:sldId id="878" r:id="rId19"/>
    <p:sldId id="879" r:id="rId20"/>
    <p:sldId id="880" r:id="rId21"/>
    <p:sldId id="881" r:id="rId22"/>
    <p:sldId id="882" r:id="rId23"/>
    <p:sldId id="883" r:id="rId24"/>
  </p:sldIdLst>
  <p:sldSz cx="10668000" cy="7429500"/>
  <p:notesSz cx="6797675" cy="9874250"/>
  <p:defaultTextStyle>
    <a:defPPr>
      <a:defRPr lang="ko-KR"/>
    </a:defPPr>
    <a:lvl1pPr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1pPr>
    <a:lvl2pPr marL="457200"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2pPr>
    <a:lvl3pPr marL="914400"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3pPr>
    <a:lvl4pPr marL="1371600"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4pPr>
    <a:lvl5pPr marL="1828800"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5pPr>
    <a:lvl6pPr marL="2286000" algn="l" defTabSz="914400" rtl="0" eaLnBrk="1" latinLnBrk="1" hangingPunct="1"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6pPr>
    <a:lvl7pPr marL="2743200" algn="l" defTabSz="914400" rtl="0" eaLnBrk="1" latinLnBrk="1" hangingPunct="1"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7pPr>
    <a:lvl8pPr marL="3200400" algn="l" defTabSz="914400" rtl="0" eaLnBrk="1" latinLnBrk="1" hangingPunct="1"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8pPr>
    <a:lvl9pPr marL="3657600" algn="l" defTabSz="914400" rtl="0" eaLnBrk="1" latinLnBrk="1" hangingPunct="1"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>
          <p15:clr>
            <a:srgbClr val="A4A3A4"/>
          </p15:clr>
        </p15:guide>
        <p15:guide id="2">
          <p15:clr>
            <a:srgbClr val="A4A3A4"/>
          </p15:clr>
        </p15:guide>
        <p15:guide id="3" orient="horz" pos="1115">
          <p15:clr>
            <a:srgbClr val="A4A3A4"/>
          </p15:clr>
        </p15:guide>
        <p15:guide id="4" pos="33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339933"/>
    <a:srgbClr val="00CC00"/>
    <a:srgbClr val="00FF00"/>
    <a:srgbClr val="00FF99"/>
    <a:srgbClr val="FFFFCC"/>
    <a:srgbClr val="CCFFCC"/>
    <a:srgbClr val="008000"/>
    <a:srgbClr val="00CC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테마 스타일 2 - 강조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테마 스타일 2 - 강조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59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1866" y="114"/>
      </p:cViewPr>
      <p:guideLst>
        <p:guide orient="horz" pos="1104"/>
        <p:guide/>
        <p:guide orient="horz" pos="1115"/>
        <p:guide pos="336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3708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algn="l" defTabSz="919163">
              <a:spcBef>
                <a:spcPct val="0"/>
              </a:spcBef>
              <a:defRPr sz="12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0"/>
            <a:ext cx="2946188" cy="49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algn="r" defTabSz="919163">
              <a:spcBef>
                <a:spcPct val="0"/>
              </a:spcBef>
              <a:defRPr sz="12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80223"/>
            <a:ext cx="2946189" cy="49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algn="l" defTabSz="919163">
              <a:spcBef>
                <a:spcPct val="0"/>
              </a:spcBef>
              <a:defRPr sz="12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380223"/>
            <a:ext cx="2946188" cy="49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algn="r" defTabSz="919163">
              <a:spcBef>
                <a:spcPct val="0"/>
              </a:spcBef>
              <a:defRPr sz="12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146C50DF-B0CF-4DA5-BC77-2557CCFBCC00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69227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6125" y="758825"/>
            <a:ext cx="5343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769" y="4708263"/>
            <a:ext cx="4991844" cy="440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EDCC1-5D29-42DC-BBE6-46F3EC22467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013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0101" y="2308225"/>
            <a:ext cx="9067800" cy="15922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0200" y="4210050"/>
            <a:ext cx="7467600" cy="1898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0" y="1733550"/>
            <a:ext cx="9601200" cy="4903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34299" y="296863"/>
            <a:ext cx="2400301" cy="63404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2" y="296863"/>
            <a:ext cx="7048500" cy="63404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2143140"/>
            <a:ext cx="10668000" cy="100010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8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2143140"/>
            <a:ext cx="10668000" cy="100010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8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3400" y="1733550"/>
            <a:ext cx="9601200" cy="4903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533400" y="6886575"/>
            <a:ext cx="2489200" cy="395288"/>
          </a:xfrm>
          <a:prstGeom prst="rect">
            <a:avLst/>
          </a:prstGeom>
        </p:spPr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2017-09-06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644901" y="6886575"/>
            <a:ext cx="3378200" cy="395288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645400" y="6886575"/>
            <a:ext cx="2489200" cy="395288"/>
          </a:xfrm>
          <a:prstGeom prst="rect">
            <a:avLst/>
          </a:prstGeom>
        </p:spPr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10668000" cy="100010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047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0101" y="2308225"/>
            <a:ext cx="9067800" cy="15922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0200" y="4210050"/>
            <a:ext cx="7467600" cy="18986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2017-09-06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2017-09-06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10668000" cy="100010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2143140"/>
            <a:ext cx="10668000" cy="100010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8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3402" y="1733550"/>
            <a:ext cx="4724400" cy="490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10202" y="1733550"/>
            <a:ext cx="4724400" cy="490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2017-09-06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663700"/>
            <a:ext cx="4713287" cy="692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3400" y="2355850"/>
            <a:ext cx="4713287" cy="4281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19726" y="1663700"/>
            <a:ext cx="4714875" cy="692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19726" y="2355850"/>
            <a:ext cx="4714875" cy="4281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2017-09-06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2017-09-06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2017-09-06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2" y="295275"/>
            <a:ext cx="3509964" cy="1258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70365" y="295275"/>
            <a:ext cx="5964237" cy="6342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3402" y="1554163"/>
            <a:ext cx="3509964" cy="5083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2017-09-06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0738" y="5200651"/>
            <a:ext cx="6400800" cy="6143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0738" y="663575"/>
            <a:ext cx="6400800" cy="4457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0738" y="5815014"/>
            <a:ext cx="6400800" cy="871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2017-09-06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2017-09-06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34299" y="296863"/>
            <a:ext cx="2400301" cy="63404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2" y="296863"/>
            <a:ext cx="7048500" cy="63404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2017-09-06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2017-09-06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0101" y="2308225"/>
            <a:ext cx="9067800" cy="15922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0200" y="4210050"/>
            <a:ext cx="7467600" cy="18986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2017-09-06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2964" y="4773615"/>
            <a:ext cx="9067800" cy="14763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2964" y="3149600"/>
            <a:ext cx="9067800" cy="1624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2017-09-06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2964" y="4773615"/>
            <a:ext cx="9067800" cy="14763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2964" y="3149600"/>
            <a:ext cx="9067800" cy="162401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2017-09-06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3402" y="1733550"/>
            <a:ext cx="4724400" cy="490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10202" y="1733550"/>
            <a:ext cx="4724400" cy="490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2017-09-06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663700"/>
            <a:ext cx="4713287" cy="692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3400" y="2355850"/>
            <a:ext cx="4713287" cy="4281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19726" y="1663700"/>
            <a:ext cx="4714875" cy="692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19726" y="2355850"/>
            <a:ext cx="4714875" cy="4281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2017-09-06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2017-09-06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2017-09-06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2" y="295275"/>
            <a:ext cx="3509964" cy="1258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70365" y="295275"/>
            <a:ext cx="5964237" cy="6342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3402" y="1554163"/>
            <a:ext cx="3509964" cy="5083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2017-09-06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0738" y="5200651"/>
            <a:ext cx="6400800" cy="6143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0738" y="663575"/>
            <a:ext cx="6400800" cy="4457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0738" y="5815014"/>
            <a:ext cx="6400800" cy="871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2017-09-06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2017-09-06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34299" y="296863"/>
            <a:ext cx="2400301" cy="63404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2" y="296863"/>
            <a:ext cx="7048500" cy="63404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2017-09-06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3402" y="1733550"/>
            <a:ext cx="4724400" cy="4903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10202" y="1733550"/>
            <a:ext cx="4724400" cy="4903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663700"/>
            <a:ext cx="4713287" cy="692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3400" y="2355850"/>
            <a:ext cx="4713287" cy="42814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19726" y="1663700"/>
            <a:ext cx="4714875" cy="692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19726" y="2355850"/>
            <a:ext cx="4714875" cy="42814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2" y="295275"/>
            <a:ext cx="3509964" cy="12588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70365" y="295275"/>
            <a:ext cx="5964237" cy="63420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3402" y="1554163"/>
            <a:ext cx="3509964" cy="508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0738" y="5200651"/>
            <a:ext cx="6400800" cy="61436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0738" y="663575"/>
            <a:ext cx="6400800" cy="445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0738" y="5815014"/>
            <a:ext cx="6400800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Rectangle 824"/>
          <p:cNvSpPr>
            <a:spLocks noChangeArrowheads="1"/>
          </p:cNvSpPr>
          <p:nvPr/>
        </p:nvSpPr>
        <p:spPr bwMode="auto">
          <a:xfrm>
            <a:off x="99588" y="928668"/>
            <a:ext cx="10474860" cy="6386532"/>
          </a:xfrm>
          <a:prstGeom prst="rect">
            <a:avLst/>
          </a:prstGeom>
          <a:noFill/>
          <a:ln w="16510">
            <a:solidFill>
              <a:schemeClr val="tx1"/>
            </a:solidFill>
            <a:miter lim="800000"/>
            <a:headEnd/>
            <a:tailEnd type="none" w="med" len="lg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ko-KR" sz="800" dirty="0">
              <a:latin typeface="Trebuchet MS" pitchFamily="34" charset="0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0" y="0"/>
            <a:ext cx="10668000" cy="8572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hf hdr="0" ftr="0" dt="0"/>
  <p:txStyles>
    <p:titleStyle>
      <a:lvl1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defTabSz="1033463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defTabSz="1033463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defTabSz="1033463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defTabSz="1033463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87350" indent="-387350" algn="l" defTabSz="1033463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839788" indent="-322263" algn="l" defTabSz="1033463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292225" indent="-258763" algn="l" defTabSz="1033463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809750" indent="-258763" algn="l" defTabSz="1033463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327275" indent="-258763" algn="l" defTabSz="1033463" rtl="0" eaLnBrk="0" fontAlgn="base" latinLnBrk="1" hangingPunct="0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5pPr>
      <a:lvl6pPr marL="2784475" indent="-258763" algn="l" defTabSz="1033463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241675" indent="-258763" algn="l" defTabSz="1033463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698875" indent="-258763" algn="l" defTabSz="1033463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156075" indent="-258763" algn="l" defTabSz="1033463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733550"/>
            <a:ext cx="9601200" cy="4903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33400" y="6886575"/>
            <a:ext cx="2489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61156-1E02-4E26-A5EF-ACAD99941BF9}" type="datetimeFigureOut">
              <a:rPr lang="ko-KR" altLang="en-US" smtClean="0"/>
              <a:pPr/>
              <a:t>2017-09-06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644901" y="6886575"/>
            <a:ext cx="3378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645400" y="6886575"/>
            <a:ext cx="2489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733550"/>
            <a:ext cx="9601200" cy="4903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33400" y="6886575"/>
            <a:ext cx="2489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298A8-C679-4C1B-A5AE-9B2436429718}" type="datetimeFigureOut">
              <a:rPr lang="ko-KR" altLang="en-US" smtClean="0"/>
              <a:pPr/>
              <a:t>2017-09-06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644901" y="6886575"/>
            <a:ext cx="3378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645400" y="6886575"/>
            <a:ext cx="2489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14EF3-3FCF-43BD-8029-FD3F7724CD20}" type="slidenum">
              <a:rPr lang="en-US" altLang="ko-KR" smtClean="0"/>
              <a:pPr>
                <a:defRPr/>
              </a:pPr>
              <a:t>1</a:t>
            </a:fld>
            <a:endParaRPr lang="en-US" altLang="ko-KR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339850" y="3500436"/>
            <a:ext cx="49291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15" tIns="48257" rIns="96515" bIns="48257">
            <a:spAutoFit/>
          </a:bodyPr>
          <a:lstStyle/>
          <a:p>
            <a:pPr algn="l" defTabSz="965200">
              <a:lnSpc>
                <a:spcPct val="75000"/>
              </a:lnSpc>
              <a:spcBef>
                <a:spcPct val="0"/>
              </a:spcBef>
            </a:pP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 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589584" y="925908"/>
            <a:ext cx="7558088" cy="15716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b="1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2017</a:t>
            </a:r>
            <a:r>
              <a:rPr kumimoji="0" lang="ko-KR" altLang="en-US" sz="3600" b="1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kumimoji="0" lang="en-US" altLang="ko-KR" sz="3600" b="1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kumimoji="0" lang="ko-KR" altLang="en-US" sz="3600" b="1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학기 </a:t>
            </a:r>
            <a:r>
              <a:rPr kumimoji="0" lang="ko-KR" altLang="en-US" sz="3600" b="1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온라인 연구실 </a:t>
            </a:r>
            <a:endParaRPr kumimoji="0" lang="en-US" altLang="ko-KR" sz="3600" b="1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b="1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안전교육 참여안내</a:t>
            </a:r>
            <a:r>
              <a:rPr kumimoji="0" lang="en-US" altLang="ko-KR" sz="3600" b="1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3600" b="1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내국인</a:t>
            </a:r>
            <a:r>
              <a:rPr kumimoji="0" lang="en-US" altLang="ko-KR" sz="3600" b="1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kumimoji="0" lang="ko-KR" altLang="en-US" sz="3600" b="1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외국인</a:t>
            </a:r>
            <a:r>
              <a:rPr kumimoji="0" lang="en-US" altLang="ko-KR" sz="3600" b="1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kumimoji="0" lang="ko-KR" altLang="en-US" sz="3600" b="1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8" name="Picture 2" descr="C:\백업\2009-1\양식\한양대 CI\학교심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064" y="3286125"/>
            <a:ext cx="11430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002680" y="5202238"/>
            <a:ext cx="664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b="1" dirty="0" err="1"/>
              <a:t>관리처</a:t>
            </a:r>
            <a:r>
              <a:rPr kumimoji="0" lang="ko-KR" altLang="en-US" b="1" dirty="0"/>
              <a:t> </a:t>
            </a:r>
            <a:r>
              <a:rPr kumimoji="0" lang="ko-KR" altLang="en-US" b="1" dirty="0" err="1"/>
              <a:t>관재팀</a:t>
            </a:r>
            <a:endParaRPr kumimoji="0"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10" y="1379160"/>
            <a:ext cx="7363734" cy="3657362"/>
          </a:xfrm>
          <a:prstGeom prst="rect">
            <a:avLst/>
          </a:prstGeom>
        </p:spPr>
      </p:pic>
      <p:sp>
        <p:nvSpPr>
          <p:cNvPr id="11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/>
              <a:t>7</a:t>
            </a:r>
            <a:r>
              <a:rPr lang="en-US" altLang="ko-KR" dirty="0" smtClean="0"/>
              <a:t>. </a:t>
            </a:r>
            <a:r>
              <a:rPr lang="en-US" altLang="ko-KR" dirty="0"/>
              <a:t>(</a:t>
            </a:r>
            <a:r>
              <a:rPr lang="ko-KR" altLang="en-US" dirty="0" smtClean="0"/>
              <a:t>실험실</a:t>
            </a:r>
            <a:r>
              <a:rPr lang="en-US" altLang="ko-KR" dirty="0" smtClean="0"/>
              <a:t>)</a:t>
            </a:r>
            <a:r>
              <a:rPr lang="ko-KR" altLang="en-US" dirty="0" smtClean="0"/>
              <a:t>안전교육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이수증</a:t>
            </a:r>
            <a:r>
              <a:rPr lang="ko-KR" altLang="en-US" dirty="0" smtClean="0"/>
              <a:t> 출력</a:t>
            </a:r>
          </a:p>
        </p:txBody>
      </p:sp>
      <p:sp>
        <p:nvSpPr>
          <p:cNvPr id="10" name="직사각형 9"/>
          <p:cNvSpPr/>
          <p:nvPr/>
        </p:nvSpPr>
        <p:spPr bwMode="auto">
          <a:xfrm flipV="1">
            <a:off x="1949624" y="4448788"/>
            <a:ext cx="1728192" cy="27407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5" name="직사각형 4"/>
          <p:cNvSpPr/>
          <p:nvPr/>
        </p:nvSpPr>
        <p:spPr bwMode="auto">
          <a:xfrm>
            <a:off x="1949624" y="1410494"/>
            <a:ext cx="1080120" cy="216024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F8F8F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17" name="직사각형 16"/>
          <p:cNvSpPr/>
          <p:nvPr/>
        </p:nvSpPr>
        <p:spPr bwMode="auto">
          <a:xfrm flipV="1">
            <a:off x="7109930" y="4113639"/>
            <a:ext cx="600742" cy="16881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19" name="직사각형 18"/>
          <p:cNvSpPr/>
          <p:nvPr/>
        </p:nvSpPr>
        <p:spPr bwMode="auto">
          <a:xfrm>
            <a:off x="8043672" y="6595070"/>
            <a:ext cx="458680" cy="216024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21" name="직사각형 20"/>
          <p:cNvSpPr/>
          <p:nvPr/>
        </p:nvSpPr>
        <p:spPr bwMode="auto">
          <a:xfrm>
            <a:off x="8514342" y="6211978"/>
            <a:ext cx="60018" cy="1440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2" name="직사각형 1"/>
          <p:cNvSpPr/>
          <p:nvPr/>
        </p:nvSpPr>
        <p:spPr bwMode="auto">
          <a:xfrm>
            <a:off x="8182593" y="5058532"/>
            <a:ext cx="319759" cy="88765"/>
          </a:xfrm>
          <a:prstGeom prst="rect">
            <a:avLst/>
          </a:prstGeom>
          <a:solidFill>
            <a:srgbClr val="F8F8F8"/>
          </a:solidFill>
          <a:ln w="6350" cap="flat" cmpd="sng" algn="ctr">
            <a:solidFill>
              <a:srgbClr val="F8F8F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20" name="직사각형 19"/>
          <p:cNvSpPr/>
          <p:nvPr/>
        </p:nvSpPr>
        <p:spPr bwMode="auto">
          <a:xfrm>
            <a:off x="7350224" y="5058532"/>
            <a:ext cx="319759" cy="88765"/>
          </a:xfrm>
          <a:prstGeom prst="rect">
            <a:avLst/>
          </a:prstGeom>
          <a:solidFill>
            <a:srgbClr val="F8F8F8"/>
          </a:solidFill>
          <a:ln w="6350" cap="flat" cmpd="sng" algn="ctr">
            <a:solidFill>
              <a:srgbClr val="F8F8F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22" name="직사각형 21"/>
          <p:cNvSpPr/>
          <p:nvPr/>
        </p:nvSpPr>
        <p:spPr bwMode="auto">
          <a:xfrm>
            <a:off x="9222432" y="5569958"/>
            <a:ext cx="864096" cy="88765"/>
          </a:xfrm>
          <a:prstGeom prst="rect">
            <a:avLst/>
          </a:prstGeom>
          <a:solidFill>
            <a:srgbClr val="F8F8F8"/>
          </a:solidFill>
          <a:ln w="6350" cap="flat" cmpd="sng" algn="ctr">
            <a:solidFill>
              <a:srgbClr val="F8F8F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23" name="직사각형 22"/>
          <p:cNvSpPr/>
          <p:nvPr/>
        </p:nvSpPr>
        <p:spPr bwMode="auto">
          <a:xfrm>
            <a:off x="340816" y="4038786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1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24" name="직사각형 23"/>
          <p:cNvSpPr/>
          <p:nvPr/>
        </p:nvSpPr>
        <p:spPr bwMode="auto">
          <a:xfrm flipV="1">
            <a:off x="547084" y="4231282"/>
            <a:ext cx="1208244" cy="33732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25" name="직사각형 24"/>
          <p:cNvSpPr/>
          <p:nvPr/>
        </p:nvSpPr>
        <p:spPr bwMode="auto">
          <a:xfrm>
            <a:off x="1864802" y="4226659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2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26" name="직사각형 25"/>
          <p:cNvSpPr/>
          <p:nvPr/>
        </p:nvSpPr>
        <p:spPr bwMode="auto">
          <a:xfrm>
            <a:off x="6953521" y="3930774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3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27" name="사각형 설명선 26"/>
          <p:cNvSpPr/>
          <p:nvPr/>
        </p:nvSpPr>
        <p:spPr bwMode="auto">
          <a:xfrm>
            <a:off x="6006386" y="2498250"/>
            <a:ext cx="3408572" cy="995011"/>
          </a:xfrm>
          <a:prstGeom prst="wedgeRectCallout">
            <a:avLst>
              <a:gd name="adj1" fmla="val -13067"/>
              <a:gd name="adj2" fmla="val 100650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 smtClean="0">
                <a:solidFill>
                  <a:schemeClr val="accent2"/>
                </a:solidFill>
              </a:rPr>
              <a:t> ① </a:t>
            </a:r>
            <a:r>
              <a:rPr lang="ko-KR" altLang="en-US" sz="1200" b="1" dirty="0" err="1" smtClean="0">
                <a:solidFill>
                  <a:schemeClr val="accent2"/>
                </a:solidFill>
              </a:rPr>
              <a:t>이수증명서</a:t>
            </a:r>
            <a:r>
              <a:rPr lang="ko-KR" altLang="en-US" sz="1200" b="1" dirty="0" smtClean="0">
                <a:solidFill>
                  <a:schemeClr val="accent2"/>
                </a:solidFill>
              </a:rPr>
              <a:t> 메뉴 선택</a:t>
            </a:r>
            <a:endParaRPr lang="en-US" altLang="ko-KR" sz="1200" b="1" dirty="0" smtClean="0">
              <a:solidFill>
                <a:schemeClr val="accent2"/>
              </a:solidFill>
            </a:endParaRPr>
          </a:p>
          <a:p>
            <a:pPr algn="l"/>
            <a:r>
              <a:rPr lang="en-US" altLang="ko-KR" sz="1200" b="1" dirty="0" smtClean="0">
                <a:solidFill>
                  <a:schemeClr val="accent2"/>
                </a:solidFill>
              </a:rPr>
              <a:t> </a:t>
            </a:r>
            <a:r>
              <a:rPr lang="ko-KR" altLang="ko-KR" sz="1200" b="1" dirty="0" smtClean="0">
                <a:solidFill>
                  <a:schemeClr val="accent2"/>
                </a:solidFill>
              </a:rPr>
              <a:t>②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 </a:t>
            </a:r>
            <a:r>
              <a:rPr lang="ko-KR" altLang="en-US" sz="1200" b="1" dirty="0" smtClean="0">
                <a:solidFill>
                  <a:schemeClr val="accent2"/>
                </a:solidFill>
              </a:rPr>
              <a:t>증명서 출력을 위해 교육과정 선택</a:t>
            </a:r>
            <a:endParaRPr lang="en-US" altLang="ko-KR" sz="1200" b="1" dirty="0" smtClean="0">
              <a:solidFill>
                <a:schemeClr val="accent2"/>
              </a:solidFill>
            </a:endParaRPr>
          </a:p>
          <a:p>
            <a:pPr algn="l"/>
            <a:r>
              <a:rPr lang="en-US" altLang="ko-KR" sz="1200" b="1" dirty="0" smtClean="0">
                <a:solidFill>
                  <a:schemeClr val="accent2"/>
                </a:solidFill>
              </a:rPr>
              <a:t> </a:t>
            </a:r>
            <a:r>
              <a:rPr lang="ko-KR" altLang="ko-KR" sz="1200" b="1" dirty="0" smtClean="0">
                <a:solidFill>
                  <a:schemeClr val="accent2"/>
                </a:solidFill>
              </a:rPr>
              <a:t>③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 </a:t>
            </a:r>
            <a:r>
              <a:rPr lang="ko-KR" altLang="en-US" sz="1200" b="1" dirty="0" err="1" smtClean="0">
                <a:solidFill>
                  <a:schemeClr val="accent2"/>
                </a:solidFill>
              </a:rPr>
              <a:t>이수증명서</a:t>
            </a:r>
            <a:r>
              <a:rPr lang="ko-KR" altLang="en-US" sz="1200" b="1" dirty="0" smtClean="0">
                <a:solidFill>
                  <a:schemeClr val="accent2"/>
                </a:solidFill>
              </a:rPr>
              <a:t> 출력</a:t>
            </a:r>
            <a:endParaRPr lang="ko-KR" altLang="en-US" sz="1200" dirty="0" smtClean="0">
              <a:solidFill>
                <a:schemeClr val="accent2"/>
              </a:solidFill>
            </a:endParaRPr>
          </a:p>
        </p:txBody>
      </p:sp>
      <p:pic>
        <p:nvPicPr>
          <p:cNvPr id="7" name="그림 6" descr="화면 캡처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216" y="4334671"/>
            <a:ext cx="3324303" cy="28439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294967295"/>
          </p:nvPr>
        </p:nvSpPr>
        <p:spPr>
          <a:xfrm>
            <a:off x="7645400" y="6886575"/>
            <a:ext cx="2489200" cy="3952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339850" y="3500436"/>
            <a:ext cx="49291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15" tIns="48257" rIns="96515" bIns="48257">
            <a:spAutoFit/>
          </a:bodyPr>
          <a:lstStyle/>
          <a:p>
            <a:pPr algn="l" defTabSz="965200">
              <a:lnSpc>
                <a:spcPct val="75000"/>
              </a:lnSpc>
              <a:spcBef>
                <a:spcPct val="0"/>
              </a:spcBef>
            </a:pP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 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2202582"/>
            <a:ext cx="10668000" cy="1638304"/>
          </a:xfrm>
          <a:prstGeom prst="rect">
            <a:avLst/>
          </a:prstGeom>
          <a:gradFill rotWithShape="1">
            <a:gsLst>
              <a:gs pos="0">
                <a:srgbClr val="182F47"/>
              </a:gs>
              <a:gs pos="50000">
                <a:srgbClr val="336699"/>
              </a:gs>
              <a:gs pos="100000">
                <a:srgbClr val="182F47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88431" tIns="44216" rIns="88431" bIns="44216" anchor="ctr"/>
          <a:lstStyle/>
          <a:p>
            <a:pPr defTabSz="88423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000" b="1" dirty="0" smtClean="0">
                <a:solidFill>
                  <a:schemeClr val="bg1"/>
                </a:solidFill>
                <a:latin typeface="+mj-ea"/>
                <a:ea typeface="+mj-ea"/>
              </a:rPr>
              <a:t>Foreigner</a:t>
            </a:r>
          </a:p>
        </p:txBody>
      </p:sp>
    </p:spTree>
    <p:extLst>
      <p:ext uri="{BB962C8B-B14F-4D97-AF65-F5344CB8AC3E}">
        <p14:creationId xmlns:p14="http://schemas.microsoft.com/office/powerpoint/2010/main" val="64660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0" y="49875"/>
            <a:ext cx="10542058" cy="873861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3409" tIns="51705" rIns="103409" bIns="5170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>
              <a:defRPr/>
            </a:pPr>
            <a:r>
              <a:rPr lang="en-US" altLang="ko-KR" sz="2000" dirty="0"/>
              <a:t>If the identification of ways login </a:t>
            </a:r>
            <a:r>
              <a:rPr lang="en-US" altLang="ko-KR" sz="2000" dirty="0" smtClean="0"/>
              <a:t>settings</a:t>
            </a:r>
          </a:p>
          <a:p>
            <a:pPr algn="l" eaLnBrk="1" hangingPunct="1">
              <a:defRPr/>
            </a:pPr>
            <a:r>
              <a:rPr lang="en-US" altLang="ko-KR" sz="2000" b="1" dirty="0" smtClean="0"/>
              <a:t>HY-in </a:t>
            </a:r>
            <a:r>
              <a:rPr lang="ko-KR" altLang="en-US" sz="2000" b="1" dirty="0"/>
              <a:t> </a:t>
            </a:r>
            <a:r>
              <a:rPr lang="en-US" altLang="ko-KR" sz="2000" b="1" dirty="0" smtClean="0"/>
              <a:t>log in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&gt; </a:t>
            </a:r>
            <a:r>
              <a:rPr lang="en-US" altLang="ko-KR" sz="2000" dirty="0"/>
              <a:t>Preferences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&gt; </a:t>
            </a:r>
            <a:r>
              <a:rPr lang="en-US" altLang="ko-KR" sz="2000" dirty="0"/>
              <a:t>Multi-user default status </a:t>
            </a:r>
            <a:r>
              <a:rPr lang="en-US" altLang="ko-KR" sz="2000" b="1" dirty="0" smtClean="0"/>
              <a:t>&gt; Select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&gt; apply</a:t>
            </a:r>
            <a:endParaRPr lang="ko-KR" altLang="en-US" sz="2000" b="1" dirty="0" smtClean="0"/>
          </a:p>
        </p:txBody>
      </p:sp>
      <p:grpSp>
        <p:nvGrpSpPr>
          <p:cNvPr id="3" name="그룹 2"/>
          <p:cNvGrpSpPr/>
          <p:nvPr/>
        </p:nvGrpSpPr>
        <p:grpSpPr>
          <a:xfrm>
            <a:off x="209286" y="1140464"/>
            <a:ext cx="4956695" cy="1181255"/>
            <a:chOff x="179388" y="1052736"/>
            <a:chExt cx="4752652" cy="109038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68" r="51015" b="76207"/>
            <a:stretch/>
          </p:blipFill>
          <p:spPr bwMode="auto">
            <a:xfrm>
              <a:off x="179388" y="1052736"/>
              <a:ext cx="4752652" cy="1090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타원 1"/>
            <p:cNvSpPr/>
            <p:nvPr/>
          </p:nvSpPr>
          <p:spPr>
            <a:xfrm>
              <a:off x="4286250" y="1124744"/>
              <a:ext cx="321469" cy="36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66" t="11914" r="17891" b="1716"/>
          <a:stretch/>
        </p:blipFill>
        <p:spPr bwMode="auto">
          <a:xfrm>
            <a:off x="5305958" y="1044670"/>
            <a:ext cx="5236100" cy="604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1712" y="977392"/>
            <a:ext cx="1593970" cy="289086"/>
          </a:xfrm>
          <a:prstGeom prst="rect">
            <a:avLst/>
          </a:prstGeom>
          <a:noFill/>
        </p:spPr>
        <p:txBody>
          <a:bodyPr wrap="square" lIns="103409" tIns="51705" rIns="103409" bIns="51705" rtlCol="0">
            <a:spAutoFit/>
          </a:bodyPr>
          <a:lstStyle/>
          <a:p>
            <a:r>
              <a:rPr lang="ko-KR" altLang="en-US" sz="1200" b="1" dirty="0" smtClean="0"/>
              <a:t>환경설정</a:t>
            </a:r>
            <a:endParaRPr lang="ko-KR" altLang="en-US" sz="1200" b="1" dirty="0"/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4103494" y="1045934"/>
            <a:ext cx="334597" cy="2000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모서리가 둥근 직사각형 13"/>
          <p:cNvSpPr/>
          <p:nvPr/>
        </p:nvSpPr>
        <p:spPr>
          <a:xfrm>
            <a:off x="261861" y="3570734"/>
            <a:ext cx="4972583" cy="2232248"/>
          </a:xfrm>
          <a:prstGeom prst="roundRect">
            <a:avLst>
              <a:gd name="adj" fmla="val 605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3409" tIns="51705" rIns="103409" bIns="51705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rgbClr val="FF0000"/>
                </a:solidFill>
              </a:rPr>
              <a:t>&lt;CAUTION&gt;</a:t>
            </a:r>
            <a:endParaRPr kumimoji="0" lang="en-US" altLang="ko-KR" sz="1600" b="1" dirty="0">
              <a:solidFill>
                <a:srgbClr val="FF000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 smtClean="0"/>
              <a:t>Graduate student, assistants </a:t>
            </a:r>
            <a:r>
              <a:rPr lang="en-US" altLang="ko-KR" sz="1600" dirty="0"/>
              <a:t>(</a:t>
            </a:r>
            <a:r>
              <a:rPr lang="en-US" altLang="ko-KR" sz="1600" dirty="0" smtClean="0"/>
              <a:t>staff, researchers</a:t>
            </a:r>
            <a:r>
              <a:rPr lang="en-US" altLang="ko-KR" sz="1600" dirty="0"/>
              <a:t>)</a:t>
            </a:r>
            <a:r>
              <a:rPr kumimoji="0" lang="en-US" altLang="ko-KR" sz="1600" b="1" dirty="0" smtClean="0">
                <a:solidFill>
                  <a:srgbClr val="FF0000"/>
                </a:solidFill>
              </a:rPr>
              <a:t>   </a:t>
            </a:r>
            <a:r>
              <a:rPr kumimoji="0" lang="en-US" altLang="ko-KR" sz="1600" b="1" dirty="0">
                <a:solidFill>
                  <a:srgbClr val="FF0000"/>
                </a:solidFill>
              </a:rPr>
              <a:t>→ </a:t>
            </a:r>
            <a:r>
              <a:rPr kumimoji="0" lang="en-US" altLang="ko-KR" sz="1600" b="1" u="sng" dirty="0" smtClean="0">
                <a:solidFill>
                  <a:srgbClr val="FF0000"/>
                </a:solidFill>
              </a:rPr>
              <a:t>Select graduate student</a:t>
            </a:r>
            <a:endParaRPr kumimoji="0" lang="en-US" altLang="ko-KR" sz="1600" b="1" u="sng" dirty="0">
              <a:solidFill>
                <a:srgbClr val="FF000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600" dirty="0" smtClean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 smtClean="0"/>
              <a:t>After </a:t>
            </a:r>
            <a:r>
              <a:rPr lang="en-US" altLang="ko-KR" sz="1600" dirty="0"/>
              <a:t>graduating undergraduates, graduate students, if the </a:t>
            </a:r>
            <a:r>
              <a:rPr lang="en-US" altLang="ko-KR" sz="1600" dirty="0" smtClean="0"/>
              <a:t>current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rgbClr val="FF0000"/>
                </a:solidFill>
              </a:rPr>
              <a:t>→ </a:t>
            </a:r>
            <a:r>
              <a:rPr kumimoji="0" lang="en-US" altLang="ko-KR" sz="1600" b="1" u="sng" dirty="0" smtClean="0">
                <a:solidFill>
                  <a:srgbClr val="FF0000"/>
                </a:solidFill>
              </a:rPr>
              <a:t>Select graduate student </a:t>
            </a:r>
            <a:endParaRPr kumimoji="0" lang="en-US" altLang="ko-KR" sz="1600" b="1" u="sng" dirty="0">
              <a:solidFill>
                <a:srgbClr val="0070C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600" b="1" dirty="0">
              <a:solidFill>
                <a:srgbClr val="FF0000"/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8826388" y="6523062"/>
            <a:ext cx="756084" cy="5460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09" tIns="51705" rIns="103409" bIns="51705" rtlCol="0" anchor="ctr"/>
          <a:lstStyle/>
          <a:p>
            <a:pPr algn="ctr"/>
            <a:endParaRPr lang="ko-KR" altLang="en-US" sz="1400"/>
          </a:p>
        </p:txBody>
      </p:sp>
      <p:sp>
        <p:nvSpPr>
          <p:cNvPr id="16" name="TextBox 15"/>
          <p:cNvSpPr txBox="1"/>
          <p:nvPr/>
        </p:nvSpPr>
        <p:spPr>
          <a:xfrm>
            <a:off x="8421373" y="6635042"/>
            <a:ext cx="1593970" cy="319863"/>
          </a:xfrm>
          <a:prstGeom prst="rect">
            <a:avLst/>
          </a:prstGeom>
          <a:noFill/>
        </p:spPr>
        <p:txBody>
          <a:bodyPr wrap="square" lIns="103409" tIns="51705" rIns="103409" bIns="51705" rtlCol="0">
            <a:spAutoFit/>
          </a:bodyPr>
          <a:lstStyle/>
          <a:p>
            <a:r>
              <a:rPr lang="ko-KR" altLang="en-US" sz="1400" b="1" dirty="0" smtClean="0"/>
              <a:t>적용</a:t>
            </a:r>
            <a:endParaRPr lang="ko-KR" altLang="en-US" sz="1400" b="1" dirty="0"/>
          </a:p>
        </p:txBody>
      </p:sp>
      <p:cxnSp>
        <p:nvCxnSpPr>
          <p:cNvPr id="6" name="직선 화살표 연결선 5"/>
          <p:cNvCxnSpPr/>
          <p:nvPr/>
        </p:nvCxnSpPr>
        <p:spPr>
          <a:xfrm flipV="1">
            <a:off x="4404136" y="2321719"/>
            <a:ext cx="1793960" cy="10809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6414120" y="1914550"/>
            <a:ext cx="396044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276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31" y="1914550"/>
            <a:ext cx="7853129" cy="3915885"/>
          </a:xfrm>
          <a:prstGeom prst="rect">
            <a:avLst/>
          </a:prstGeom>
        </p:spPr>
      </p:pic>
      <p:sp>
        <p:nvSpPr>
          <p:cNvPr id="17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/>
              <a:t>1</a:t>
            </a:r>
            <a:r>
              <a:rPr lang="en-US" altLang="ko-KR" dirty="0" smtClean="0"/>
              <a:t>. Login</a:t>
            </a:r>
            <a:endParaRPr lang="ko-KR" altLang="en-US" dirty="0" smtClean="0"/>
          </a:p>
        </p:txBody>
      </p:sp>
      <p:sp>
        <p:nvSpPr>
          <p:cNvPr id="14" name="직사각형 13"/>
          <p:cNvSpPr/>
          <p:nvPr/>
        </p:nvSpPr>
        <p:spPr bwMode="auto">
          <a:xfrm>
            <a:off x="5425079" y="3194991"/>
            <a:ext cx="3456384" cy="231995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27" name="직사각형 26"/>
          <p:cNvSpPr/>
          <p:nvPr/>
        </p:nvSpPr>
        <p:spPr bwMode="auto">
          <a:xfrm>
            <a:off x="5929135" y="4780448"/>
            <a:ext cx="1152810" cy="27888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29" name="직사각형 28"/>
          <p:cNvSpPr/>
          <p:nvPr/>
        </p:nvSpPr>
        <p:spPr bwMode="auto">
          <a:xfrm>
            <a:off x="2976807" y="4174400"/>
            <a:ext cx="1224136" cy="52946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30" name="직사각형 29"/>
          <p:cNvSpPr/>
          <p:nvPr/>
        </p:nvSpPr>
        <p:spPr bwMode="auto">
          <a:xfrm>
            <a:off x="5857127" y="4595856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2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31" name="직사각형 30"/>
          <p:cNvSpPr/>
          <p:nvPr/>
        </p:nvSpPr>
        <p:spPr bwMode="auto">
          <a:xfrm>
            <a:off x="2780235" y="4066388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1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32" name="사각형 설명선 31"/>
          <p:cNvSpPr/>
          <p:nvPr/>
        </p:nvSpPr>
        <p:spPr bwMode="auto">
          <a:xfrm>
            <a:off x="5947526" y="5737793"/>
            <a:ext cx="4066994" cy="1057598"/>
          </a:xfrm>
          <a:prstGeom prst="wedgeRectCallout">
            <a:avLst>
              <a:gd name="adj1" fmla="val -22192"/>
              <a:gd name="adj2" fmla="val -69837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ko-KR" altLang="en-US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 </a:t>
            </a:r>
            <a:r>
              <a:rPr lang="en-US" altLang="ko-KR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A person who don’t have ID of the university and a member who registered member.</a:t>
            </a:r>
            <a:endParaRPr lang="ko-KR" altLang="en-US" sz="1200" b="1" dirty="0" smtClean="0">
              <a:solidFill>
                <a:schemeClr val="accent2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2631" y="1418157"/>
            <a:ext cx="590465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 dirty="0" smtClean="0"/>
              <a:t>Access to http://safetyedu.hanyang.ac.kr</a:t>
            </a:r>
            <a:endParaRPr lang="ko-KR" altLang="en-US" sz="1400" dirty="0"/>
          </a:p>
        </p:txBody>
      </p:sp>
      <p:sp>
        <p:nvSpPr>
          <p:cNvPr id="16" name="사각형 설명선 15"/>
          <p:cNvSpPr/>
          <p:nvPr/>
        </p:nvSpPr>
        <p:spPr bwMode="auto">
          <a:xfrm>
            <a:off x="1911815" y="5059336"/>
            <a:ext cx="3418922" cy="1057598"/>
          </a:xfrm>
          <a:prstGeom prst="wedgeRectCallout">
            <a:avLst>
              <a:gd name="adj1" fmla="val -22192"/>
              <a:gd name="adj2" fmla="val -69837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 </a:t>
            </a:r>
            <a:r>
              <a:rPr lang="en-US" altLang="ko-KR" sz="1200" b="1" dirty="0" err="1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Hanyang</a:t>
            </a:r>
            <a:r>
              <a:rPr lang="en-US" altLang="ko-KR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 University the </a:t>
            </a:r>
            <a:r>
              <a:rPr lang="en-US" altLang="ko-KR" sz="1200" b="1" dirty="0" err="1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potal</a:t>
            </a:r>
            <a:r>
              <a:rPr lang="en-US" altLang="ko-KR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 web site login with the portal ID and password</a:t>
            </a:r>
            <a:endParaRPr lang="ko-KR" altLang="en-US" sz="1200" b="1" dirty="0" smtClean="0">
              <a:solidFill>
                <a:schemeClr val="accent2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937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228" y="2274590"/>
            <a:ext cx="4807885" cy="4108307"/>
          </a:xfrm>
          <a:prstGeom prst="rect">
            <a:avLst/>
          </a:prstGeom>
        </p:spPr>
      </p:pic>
      <p:pic>
        <p:nvPicPr>
          <p:cNvPr id="12" name="그림 11" descr="화면 캡처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r="-834" b="7692"/>
          <a:stretch/>
        </p:blipFill>
        <p:spPr>
          <a:xfrm>
            <a:off x="650174" y="1834592"/>
            <a:ext cx="4824536" cy="4320480"/>
          </a:xfrm>
          <a:prstGeom prst="rect">
            <a:avLst/>
          </a:prstGeom>
        </p:spPr>
      </p:pic>
      <p:sp>
        <p:nvSpPr>
          <p:cNvPr id="17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2. Member Registration</a:t>
            </a:r>
            <a:endParaRPr lang="ko-KR" altLang="en-US" dirty="0" smtClean="0"/>
          </a:p>
        </p:txBody>
      </p:sp>
      <p:sp>
        <p:nvSpPr>
          <p:cNvPr id="14" name="직사각형 13"/>
          <p:cNvSpPr/>
          <p:nvPr/>
        </p:nvSpPr>
        <p:spPr bwMode="auto">
          <a:xfrm>
            <a:off x="1436540" y="3245553"/>
            <a:ext cx="3321396" cy="239441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23" name="사각형 설명선 22"/>
          <p:cNvSpPr/>
          <p:nvPr/>
        </p:nvSpPr>
        <p:spPr bwMode="auto">
          <a:xfrm>
            <a:off x="2533231" y="3890376"/>
            <a:ext cx="2043262" cy="569884"/>
          </a:xfrm>
          <a:prstGeom prst="wedgeRectCallout">
            <a:avLst>
              <a:gd name="adj1" fmla="val -26584"/>
              <a:gd name="adj2" fmla="val 139397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 smtClean="0">
                <a:solidFill>
                  <a:schemeClr val="accent2"/>
                </a:solidFill>
              </a:rPr>
              <a:t> ① </a:t>
            </a:r>
            <a:r>
              <a:rPr lang="en-US" altLang="ko-KR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Registration for a </a:t>
            </a:r>
            <a:r>
              <a:rPr lang="en-US" altLang="ko-KR" sz="1200" b="1" dirty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person who don’t have ID of the university </a:t>
            </a:r>
            <a:endParaRPr lang="en-US" altLang="ko-KR" sz="1200" b="1" dirty="0" smtClean="0">
              <a:solidFill>
                <a:schemeClr val="accent2"/>
              </a:solidFill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3055170" y="5283107"/>
            <a:ext cx="1198710" cy="27888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31" name="직사각형 30"/>
          <p:cNvSpPr/>
          <p:nvPr/>
        </p:nvSpPr>
        <p:spPr bwMode="auto">
          <a:xfrm>
            <a:off x="2954430" y="5097118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1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15" name="사각형 설명선 14"/>
          <p:cNvSpPr/>
          <p:nvPr/>
        </p:nvSpPr>
        <p:spPr bwMode="auto">
          <a:xfrm>
            <a:off x="5440928" y="1418441"/>
            <a:ext cx="3672408" cy="648072"/>
          </a:xfrm>
          <a:prstGeom prst="wedgeRectCallout">
            <a:avLst>
              <a:gd name="adj1" fmla="val -26584"/>
              <a:gd name="adj2" fmla="val 139397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 smtClean="0">
                <a:solidFill>
                  <a:schemeClr val="accent2"/>
                </a:solidFill>
              </a:rPr>
              <a:t> </a:t>
            </a:r>
            <a:r>
              <a:rPr lang="ko-KR" altLang="ko-KR" sz="1200" b="1" dirty="0" smtClean="0">
                <a:solidFill>
                  <a:schemeClr val="accent2"/>
                </a:solidFill>
              </a:rPr>
              <a:t>②</a:t>
            </a:r>
            <a:r>
              <a:rPr lang="en-US" altLang="ko-KR" sz="1200" dirty="0" smtClean="0">
                <a:solidFill>
                  <a:schemeClr val="accent2"/>
                </a:solidFill>
              </a:rPr>
              <a:t> Please wait </a:t>
            </a:r>
            <a:r>
              <a:rPr lang="en-US" altLang="ko-KR" sz="1200" dirty="0">
                <a:solidFill>
                  <a:schemeClr val="accent2"/>
                </a:solidFill>
              </a:rPr>
              <a:t>for approval, After the submit with personal </a:t>
            </a:r>
            <a:r>
              <a:rPr lang="en-US" altLang="ko-KR" sz="1200" dirty="0" smtClean="0">
                <a:solidFill>
                  <a:schemeClr val="accent2"/>
                </a:solidFill>
              </a:rPr>
              <a:t>information </a:t>
            </a:r>
          </a:p>
        </p:txBody>
      </p:sp>
      <p:sp>
        <p:nvSpPr>
          <p:cNvPr id="16" name="직사각형 15"/>
          <p:cNvSpPr/>
          <p:nvPr/>
        </p:nvSpPr>
        <p:spPr bwMode="auto">
          <a:xfrm>
            <a:off x="5591843" y="2584349"/>
            <a:ext cx="4566693" cy="170646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18" name="직사각형 17"/>
          <p:cNvSpPr/>
          <p:nvPr/>
        </p:nvSpPr>
        <p:spPr bwMode="auto">
          <a:xfrm>
            <a:off x="5357757" y="2462904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2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286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04" y="1122462"/>
            <a:ext cx="9023912" cy="5749165"/>
          </a:xfrm>
          <a:prstGeom prst="rect">
            <a:avLst/>
          </a:prstGeom>
        </p:spPr>
      </p:pic>
      <p:sp>
        <p:nvSpPr>
          <p:cNvPr id="17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3. Web Main Page</a:t>
            </a:r>
            <a:endParaRPr lang="ko-KR" altLang="en-US" dirty="0" smtClean="0"/>
          </a:p>
        </p:txBody>
      </p:sp>
      <p:sp>
        <p:nvSpPr>
          <p:cNvPr id="7" name="직사각형 6"/>
          <p:cNvSpPr/>
          <p:nvPr/>
        </p:nvSpPr>
        <p:spPr bwMode="auto">
          <a:xfrm>
            <a:off x="993312" y="2436454"/>
            <a:ext cx="1532376" cy="156632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10" name="사각형 설명선 9"/>
          <p:cNvSpPr/>
          <p:nvPr/>
        </p:nvSpPr>
        <p:spPr bwMode="auto">
          <a:xfrm>
            <a:off x="4397896" y="994242"/>
            <a:ext cx="5120160" cy="1254258"/>
          </a:xfrm>
          <a:prstGeom prst="wedgeRectCallout">
            <a:avLst>
              <a:gd name="adj1" fmla="val -34741"/>
              <a:gd name="adj2" fmla="val 65307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 smtClean="0">
                <a:solidFill>
                  <a:schemeClr val="accent2"/>
                </a:solidFill>
              </a:rPr>
              <a:t> ① The button for the lab safety education</a:t>
            </a:r>
          </a:p>
          <a:p>
            <a:pPr algn="l"/>
            <a:r>
              <a:rPr lang="en-US" altLang="ko-KR" sz="1200" b="1" dirty="0" smtClean="0">
                <a:solidFill>
                  <a:schemeClr val="accent2"/>
                </a:solidFill>
              </a:rPr>
              <a:t> </a:t>
            </a:r>
            <a:r>
              <a:rPr lang="ko-KR" altLang="ko-KR" sz="1200" b="1" dirty="0" smtClean="0">
                <a:solidFill>
                  <a:schemeClr val="accent2"/>
                </a:solidFill>
              </a:rPr>
              <a:t>②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 </a:t>
            </a:r>
            <a:r>
              <a:rPr lang="en-US" altLang="ko-KR" sz="1200" b="1" dirty="0">
                <a:solidFill>
                  <a:schemeClr val="accent2"/>
                </a:solidFill>
              </a:rPr>
              <a:t>The button for the printing 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certification</a:t>
            </a:r>
          </a:p>
          <a:p>
            <a:pPr algn="l"/>
            <a:r>
              <a:rPr lang="ko-KR" altLang="en-US" sz="1200" b="1" dirty="0" smtClean="0">
                <a:solidFill>
                  <a:schemeClr val="accent2"/>
                </a:solidFill>
              </a:rPr>
              <a:t> ③ 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QR </a:t>
            </a:r>
            <a:r>
              <a:rPr lang="en-US" altLang="ko-KR" sz="1200" b="1" dirty="0">
                <a:solidFill>
                  <a:schemeClr val="accent2"/>
                </a:solidFill>
              </a:rPr>
              <a:t>code for mobile 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access</a:t>
            </a:r>
            <a:endParaRPr lang="ko-KR" altLang="en-US" sz="1200" dirty="0">
              <a:solidFill>
                <a:schemeClr val="accent2"/>
              </a:solidFill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797496" y="2220431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1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4289884" y="2244161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2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4305680" y="2472459"/>
            <a:ext cx="1532376" cy="1554051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14" name="직사각형 13"/>
          <p:cNvSpPr/>
          <p:nvPr/>
        </p:nvSpPr>
        <p:spPr bwMode="auto">
          <a:xfrm>
            <a:off x="8253028" y="2472459"/>
            <a:ext cx="1532376" cy="1554051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15" name="직사각형 14"/>
          <p:cNvSpPr/>
          <p:nvPr/>
        </p:nvSpPr>
        <p:spPr bwMode="auto">
          <a:xfrm>
            <a:off x="8129220" y="2244161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3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974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80" y="1371550"/>
            <a:ext cx="8519718" cy="5745440"/>
          </a:xfrm>
          <a:prstGeom prst="rect">
            <a:avLst/>
          </a:prstGeom>
        </p:spPr>
      </p:pic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440" y="1878807"/>
            <a:ext cx="3602104" cy="2696838"/>
          </a:xfrm>
          <a:prstGeom prst="rect">
            <a:avLst/>
          </a:prstGeom>
        </p:spPr>
      </p:pic>
      <p:sp>
        <p:nvSpPr>
          <p:cNvPr id="17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4. Lab Safety Education</a:t>
            </a:r>
            <a:r>
              <a:rPr lang="ko-KR" altLang="en-US" dirty="0" smtClean="0"/>
              <a:t> </a:t>
            </a:r>
            <a:r>
              <a:rPr lang="en-US" altLang="ko-KR" dirty="0" smtClean="0"/>
              <a:t>Choice</a:t>
            </a:r>
            <a:r>
              <a:rPr lang="ko-KR" altLang="en-US" dirty="0" smtClean="0"/>
              <a:t> </a:t>
            </a:r>
            <a:r>
              <a:rPr lang="en-US" altLang="ko-KR" dirty="0" smtClean="0"/>
              <a:t>Course</a:t>
            </a:r>
            <a:endParaRPr lang="ko-KR" altLang="en-US" dirty="0" smtClean="0"/>
          </a:p>
        </p:txBody>
      </p:sp>
      <p:sp>
        <p:nvSpPr>
          <p:cNvPr id="8" name="직사각형 7"/>
          <p:cNvSpPr/>
          <p:nvPr/>
        </p:nvSpPr>
        <p:spPr bwMode="auto">
          <a:xfrm>
            <a:off x="1963986" y="2471081"/>
            <a:ext cx="2001862" cy="22804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15" name="직사각형 14"/>
          <p:cNvSpPr/>
          <p:nvPr/>
        </p:nvSpPr>
        <p:spPr bwMode="auto">
          <a:xfrm flipH="1">
            <a:off x="3829676" y="6235030"/>
            <a:ext cx="2584443" cy="57606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cxnSp>
        <p:nvCxnSpPr>
          <p:cNvPr id="25" name="직선 화살표 연결선 24"/>
          <p:cNvCxnSpPr/>
          <p:nvPr/>
        </p:nvCxnSpPr>
        <p:spPr bwMode="auto">
          <a:xfrm flipV="1">
            <a:off x="6386681" y="5082902"/>
            <a:ext cx="407889" cy="1169568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직사각형 23"/>
          <p:cNvSpPr/>
          <p:nvPr/>
        </p:nvSpPr>
        <p:spPr bwMode="auto">
          <a:xfrm>
            <a:off x="6702152" y="2314778"/>
            <a:ext cx="360040" cy="182016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cxnSp>
        <p:nvCxnSpPr>
          <p:cNvPr id="27" name="직선 화살표 연결선 26"/>
          <p:cNvCxnSpPr/>
          <p:nvPr/>
        </p:nvCxnSpPr>
        <p:spPr bwMode="auto">
          <a:xfrm>
            <a:off x="7070348" y="3888751"/>
            <a:ext cx="927948" cy="413965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직사각형 13"/>
          <p:cNvSpPr/>
          <p:nvPr/>
        </p:nvSpPr>
        <p:spPr bwMode="auto">
          <a:xfrm>
            <a:off x="7782272" y="4302716"/>
            <a:ext cx="682137" cy="22359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18" name="직사각형 17"/>
          <p:cNvSpPr/>
          <p:nvPr/>
        </p:nvSpPr>
        <p:spPr bwMode="auto">
          <a:xfrm>
            <a:off x="1755701" y="2314778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1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2783329" y="5458744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3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23" name="직사각형 22"/>
          <p:cNvSpPr/>
          <p:nvPr/>
        </p:nvSpPr>
        <p:spPr bwMode="auto">
          <a:xfrm>
            <a:off x="7566248" y="4244270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5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26" name="사각형 설명선 25"/>
          <p:cNvSpPr/>
          <p:nvPr/>
        </p:nvSpPr>
        <p:spPr bwMode="auto">
          <a:xfrm>
            <a:off x="24954" y="3218387"/>
            <a:ext cx="3570475" cy="1792585"/>
          </a:xfrm>
          <a:prstGeom prst="wedgeRectCallout">
            <a:avLst>
              <a:gd name="adj1" fmla="val 28514"/>
              <a:gd name="adj2" fmla="val -74142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 smtClean="0">
                <a:solidFill>
                  <a:schemeClr val="accent2"/>
                </a:solidFill>
              </a:rPr>
              <a:t> ① </a:t>
            </a:r>
            <a:r>
              <a:rPr lang="en-US" altLang="ko-KR" sz="1200" b="1" dirty="0">
                <a:solidFill>
                  <a:schemeClr val="accent2"/>
                </a:solidFill>
              </a:rPr>
              <a:t>Select the education</a:t>
            </a:r>
          </a:p>
          <a:p>
            <a:pPr algn="l"/>
            <a:r>
              <a:rPr lang="en-US" altLang="ko-KR" sz="1200" b="1" dirty="0">
                <a:solidFill>
                  <a:schemeClr val="accent2"/>
                </a:solidFill>
              </a:rPr>
              <a:t> </a:t>
            </a:r>
            <a:r>
              <a:rPr lang="ko-KR" altLang="ko-KR" sz="1200" b="1" dirty="0">
                <a:solidFill>
                  <a:schemeClr val="accent2"/>
                </a:solidFill>
              </a:rPr>
              <a:t>②</a:t>
            </a:r>
            <a:r>
              <a:rPr lang="en-US" altLang="ko-KR" sz="1200" b="1" dirty="0">
                <a:solidFill>
                  <a:schemeClr val="accent2"/>
                </a:solidFill>
              </a:rPr>
              <a:t> Choose the 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language(English)</a:t>
            </a:r>
            <a:endParaRPr lang="en-US" altLang="ko-KR" sz="1200" b="1" dirty="0">
              <a:solidFill>
                <a:schemeClr val="accent2"/>
              </a:solidFill>
            </a:endParaRPr>
          </a:p>
          <a:p>
            <a:pPr algn="l"/>
            <a:r>
              <a:rPr lang="ko-KR" altLang="en-US" sz="1200" b="1" dirty="0">
                <a:solidFill>
                  <a:schemeClr val="accent2"/>
                </a:solidFill>
              </a:rPr>
              <a:t> ③ </a:t>
            </a:r>
            <a:r>
              <a:rPr lang="en-US" altLang="ko-KR" sz="1200" b="1" dirty="0">
                <a:solidFill>
                  <a:schemeClr val="accent2"/>
                </a:solidFill>
              </a:rPr>
              <a:t>Choose the location of </a:t>
            </a:r>
            <a:r>
              <a:rPr lang="en-US" altLang="ko-KR" sz="1200" b="1" dirty="0" err="1">
                <a:solidFill>
                  <a:schemeClr val="accent2"/>
                </a:solidFill>
              </a:rPr>
              <a:t>labortory</a:t>
            </a:r>
            <a:endParaRPr lang="en-US" altLang="ko-KR" sz="1200" b="1" dirty="0">
              <a:solidFill>
                <a:schemeClr val="accent2"/>
              </a:solidFill>
            </a:endParaRPr>
          </a:p>
          <a:p>
            <a:pPr algn="l"/>
            <a:r>
              <a:rPr lang="ko-KR" altLang="en-US" sz="1200" b="1" dirty="0">
                <a:solidFill>
                  <a:schemeClr val="accent2"/>
                </a:solidFill>
              </a:rPr>
              <a:t> ④ 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select </a:t>
            </a:r>
            <a:r>
              <a:rPr lang="en-US" altLang="ko-KR" sz="1200" b="1" dirty="0">
                <a:solidFill>
                  <a:schemeClr val="accent2"/>
                </a:solidFill>
              </a:rPr>
              <a:t>the 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course(6SY</a:t>
            </a:r>
          </a:p>
          <a:p>
            <a:pPr algn="l"/>
            <a:r>
              <a:rPr lang="en-US" altLang="ko-KR" sz="1200" b="1" dirty="0">
                <a:solidFill>
                  <a:schemeClr val="accent2"/>
                </a:solidFill>
              </a:rPr>
              <a:t> 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    (REQUIRED 4 + SELECT 2)</a:t>
            </a:r>
            <a:endParaRPr lang="en-US" altLang="ko-KR" sz="1200" b="1" dirty="0">
              <a:solidFill>
                <a:schemeClr val="accent2"/>
              </a:solidFill>
            </a:endParaRPr>
          </a:p>
          <a:p>
            <a:pPr algn="l"/>
            <a:r>
              <a:rPr lang="en-US" altLang="ko-KR" sz="1200" b="1" dirty="0">
                <a:solidFill>
                  <a:schemeClr val="accent2"/>
                </a:solidFill>
              </a:rPr>
              <a:t> </a:t>
            </a:r>
            <a:r>
              <a:rPr lang="ko-KR" altLang="en-US" sz="1200" b="1" dirty="0">
                <a:solidFill>
                  <a:schemeClr val="accent2"/>
                </a:solidFill>
              </a:rPr>
              <a:t>⑤ </a:t>
            </a:r>
            <a:r>
              <a:rPr lang="en-US" altLang="ko-KR" sz="1200" b="1" dirty="0">
                <a:solidFill>
                  <a:schemeClr val="accent2"/>
                </a:solidFill>
              </a:rPr>
              <a:t>save</a:t>
            </a:r>
            <a:endParaRPr lang="ko-KR" altLang="en-US" sz="1200" dirty="0">
              <a:solidFill>
                <a:schemeClr val="accent2"/>
              </a:solidFill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3533800" y="4516061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2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28" name="직사각형 27"/>
          <p:cNvSpPr/>
          <p:nvPr/>
        </p:nvSpPr>
        <p:spPr bwMode="auto">
          <a:xfrm flipH="1">
            <a:off x="3749824" y="4634322"/>
            <a:ext cx="2664296" cy="52399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29" name="직사각형 28"/>
          <p:cNvSpPr/>
          <p:nvPr/>
        </p:nvSpPr>
        <p:spPr bwMode="auto">
          <a:xfrm flipH="1">
            <a:off x="3028568" y="5546799"/>
            <a:ext cx="4249647" cy="52399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30" name="직사각형 29"/>
          <p:cNvSpPr/>
          <p:nvPr/>
        </p:nvSpPr>
        <p:spPr bwMode="auto">
          <a:xfrm>
            <a:off x="3595430" y="6095410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4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840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65" y="1169641"/>
            <a:ext cx="7056784" cy="4307963"/>
          </a:xfrm>
          <a:prstGeom prst="rect">
            <a:avLst/>
          </a:prstGeom>
        </p:spPr>
      </p:pic>
      <p:sp>
        <p:nvSpPr>
          <p:cNvPr id="17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5. </a:t>
            </a:r>
            <a:r>
              <a:rPr lang="en-US" altLang="ko-KR" dirty="0"/>
              <a:t>Lab Safety Education</a:t>
            </a:r>
            <a:r>
              <a:rPr lang="ko-KR" altLang="en-US" dirty="0"/>
              <a:t> </a:t>
            </a:r>
            <a:r>
              <a:rPr lang="en-US" altLang="ko-KR" dirty="0" smtClean="0"/>
              <a:t>Watching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Course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 bwMode="auto">
          <a:xfrm flipV="1">
            <a:off x="6389260" y="3832479"/>
            <a:ext cx="721707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7" name="직사각형 6"/>
          <p:cNvSpPr/>
          <p:nvPr/>
        </p:nvSpPr>
        <p:spPr bwMode="auto">
          <a:xfrm>
            <a:off x="6252861" y="3696912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1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8" name="사각형 설명선 7"/>
          <p:cNvSpPr/>
          <p:nvPr/>
        </p:nvSpPr>
        <p:spPr bwMode="auto">
          <a:xfrm>
            <a:off x="6040290" y="3213592"/>
            <a:ext cx="1958006" cy="403160"/>
          </a:xfrm>
          <a:prstGeom prst="wedgeRectCallout">
            <a:avLst>
              <a:gd name="adj1" fmla="val 4102"/>
              <a:gd name="adj2" fmla="val 102372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 smtClean="0">
                <a:solidFill>
                  <a:schemeClr val="accent2"/>
                </a:solidFill>
              </a:rPr>
              <a:t>  ① Watching the course</a:t>
            </a:r>
            <a:endParaRPr lang="ko-KR" altLang="en-US" sz="1200" dirty="0" smtClean="0">
              <a:solidFill>
                <a:schemeClr val="accent2"/>
              </a:solidFill>
            </a:endParaRPr>
          </a:p>
        </p:txBody>
      </p:sp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151" y="4127725"/>
            <a:ext cx="3888422" cy="2594803"/>
          </a:xfrm>
          <a:prstGeom prst="rect">
            <a:avLst/>
          </a:prstGeom>
        </p:spPr>
      </p:pic>
      <p:sp>
        <p:nvSpPr>
          <p:cNvPr id="10" name="사각형 설명선 9"/>
          <p:cNvSpPr/>
          <p:nvPr/>
        </p:nvSpPr>
        <p:spPr bwMode="auto">
          <a:xfrm>
            <a:off x="4787571" y="4069988"/>
            <a:ext cx="1873580" cy="403160"/>
          </a:xfrm>
          <a:prstGeom prst="wedgeRectCallout">
            <a:avLst>
              <a:gd name="adj1" fmla="val 4102"/>
              <a:gd name="adj2" fmla="val 102372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 smtClean="0">
                <a:solidFill>
                  <a:schemeClr val="accent2"/>
                </a:solidFill>
              </a:rPr>
              <a:t> </a:t>
            </a:r>
            <a:r>
              <a:rPr lang="ko-KR" altLang="ko-KR" sz="1200" b="1" dirty="0">
                <a:solidFill>
                  <a:schemeClr val="accent2"/>
                </a:solidFill>
              </a:rPr>
              <a:t>②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 Changing the Course</a:t>
            </a:r>
            <a:endParaRPr lang="ko-KR" altLang="en-US" sz="1200" dirty="0" smtClean="0">
              <a:solidFill>
                <a:schemeClr val="accent2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5203325" y="4539258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2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pic>
        <p:nvPicPr>
          <p:cNvPr id="6" name="그림 5" descr="화면 캡처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34" y="4570433"/>
            <a:ext cx="3490252" cy="263605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220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7" y="1023492"/>
            <a:ext cx="9078592" cy="6144482"/>
          </a:xfrm>
          <a:prstGeom prst="rect">
            <a:avLst/>
          </a:prstGeom>
        </p:spPr>
      </p:pic>
      <p:pic>
        <p:nvPicPr>
          <p:cNvPr id="22" name="그림 21" descr="화면 캡처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440" y="1878807"/>
            <a:ext cx="3602104" cy="2696838"/>
          </a:xfrm>
          <a:prstGeom prst="rect">
            <a:avLst/>
          </a:prstGeom>
        </p:spPr>
      </p:pic>
      <p:sp>
        <p:nvSpPr>
          <p:cNvPr id="17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6. Fire </a:t>
            </a:r>
            <a:r>
              <a:rPr lang="en-US" altLang="ko-KR" dirty="0"/>
              <a:t>Safety Education</a:t>
            </a:r>
            <a:r>
              <a:rPr lang="ko-KR" altLang="en-US" dirty="0"/>
              <a:t> </a:t>
            </a:r>
            <a:r>
              <a:rPr lang="en-US" altLang="ko-KR" dirty="0"/>
              <a:t>Choice</a:t>
            </a:r>
            <a:r>
              <a:rPr lang="ko-KR" altLang="en-US" dirty="0"/>
              <a:t> </a:t>
            </a:r>
            <a:r>
              <a:rPr lang="en-US" altLang="ko-KR" dirty="0" smtClean="0"/>
              <a:t>Course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 bwMode="auto">
          <a:xfrm>
            <a:off x="1270694" y="2229046"/>
            <a:ext cx="1831058" cy="22804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15" name="직사각형 14"/>
          <p:cNvSpPr/>
          <p:nvPr/>
        </p:nvSpPr>
        <p:spPr bwMode="auto">
          <a:xfrm flipH="1">
            <a:off x="3829676" y="6163022"/>
            <a:ext cx="2584443" cy="57606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cxnSp>
        <p:nvCxnSpPr>
          <p:cNvPr id="25" name="직선 화살표 연결선 24"/>
          <p:cNvCxnSpPr/>
          <p:nvPr/>
        </p:nvCxnSpPr>
        <p:spPr bwMode="auto">
          <a:xfrm flipV="1">
            <a:off x="6386681" y="5082902"/>
            <a:ext cx="407889" cy="1169568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직사각형 23"/>
          <p:cNvSpPr/>
          <p:nvPr/>
        </p:nvSpPr>
        <p:spPr bwMode="auto">
          <a:xfrm>
            <a:off x="6702152" y="2314778"/>
            <a:ext cx="360040" cy="182016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cxnSp>
        <p:nvCxnSpPr>
          <p:cNvPr id="27" name="직선 화살표 연결선 26"/>
          <p:cNvCxnSpPr/>
          <p:nvPr/>
        </p:nvCxnSpPr>
        <p:spPr bwMode="auto">
          <a:xfrm>
            <a:off x="7070348" y="3888751"/>
            <a:ext cx="927948" cy="413965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직사각형 13"/>
          <p:cNvSpPr/>
          <p:nvPr/>
        </p:nvSpPr>
        <p:spPr bwMode="auto">
          <a:xfrm>
            <a:off x="7782272" y="4302716"/>
            <a:ext cx="682137" cy="22359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18" name="직사각형 17"/>
          <p:cNvSpPr/>
          <p:nvPr/>
        </p:nvSpPr>
        <p:spPr bwMode="auto">
          <a:xfrm>
            <a:off x="1162682" y="2050440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1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2783329" y="5458744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3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23" name="직사각형 22"/>
          <p:cNvSpPr/>
          <p:nvPr/>
        </p:nvSpPr>
        <p:spPr bwMode="auto">
          <a:xfrm>
            <a:off x="7566248" y="4244270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5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26" name="사각형 설명선 25"/>
          <p:cNvSpPr/>
          <p:nvPr/>
        </p:nvSpPr>
        <p:spPr bwMode="auto">
          <a:xfrm>
            <a:off x="39004" y="2975403"/>
            <a:ext cx="3556425" cy="1792585"/>
          </a:xfrm>
          <a:prstGeom prst="wedgeRectCallout">
            <a:avLst>
              <a:gd name="adj1" fmla="val 28514"/>
              <a:gd name="adj2" fmla="val -74142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 smtClean="0">
                <a:solidFill>
                  <a:schemeClr val="accent2"/>
                </a:solidFill>
              </a:rPr>
              <a:t> ① Select the education</a:t>
            </a:r>
          </a:p>
          <a:p>
            <a:pPr algn="l"/>
            <a:r>
              <a:rPr lang="en-US" altLang="ko-KR" sz="1200" b="1" dirty="0" smtClean="0">
                <a:solidFill>
                  <a:schemeClr val="accent2"/>
                </a:solidFill>
              </a:rPr>
              <a:t> </a:t>
            </a:r>
            <a:r>
              <a:rPr lang="ko-KR" altLang="ko-KR" sz="1200" b="1" dirty="0" smtClean="0">
                <a:solidFill>
                  <a:schemeClr val="accent2"/>
                </a:solidFill>
              </a:rPr>
              <a:t>②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 Choose the language</a:t>
            </a:r>
          </a:p>
          <a:p>
            <a:pPr algn="l"/>
            <a:r>
              <a:rPr lang="ko-KR" altLang="en-US" sz="1200" b="1" dirty="0" smtClean="0">
                <a:solidFill>
                  <a:schemeClr val="accent2"/>
                </a:solidFill>
              </a:rPr>
              <a:t> ③ 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Choose the location of </a:t>
            </a:r>
            <a:r>
              <a:rPr lang="en-US" altLang="ko-KR" sz="1200" b="1" dirty="0" err="1" smtClean="0">
                <a:solidFill>
                  <a:schemeClr val="accent2"/>
                </a:solidFill>
              </a:rPr>
              <a:t>labortory</a:t>
            </a:r>
            <a:endParaRPr lang="en-US" altLang="ko-KR" sz="1200" b="1" dirty="0" smtClean="0">
              <a:solidFill>
                <a:schemeClr val="accent2"/>
              </a:solidFill>
            </a:endParaRPr>
          </a:p>
          <a:p>
            <a:pPr algn="l"/>
            <a:r>
              <a:rPr lang="ko-KR" altLang="en-US" sz="1200" b="1" dirty="0" smtClean="0">
                <a:solidFill>
                  <a:schemeClr val="accent2"/>
                </a:solidFill>
              </a:rPr>
              <a:t> ④ 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After Choosing the course, select the course</a:t>
            </a:r>
          </a:p>
          <a:p>
            <a:pPr algn="l"/>
            <a:r>
              <a:rPr lang="en-US" altLang="ko-KR" sz="1200" b="1" dirty="0">
                <a:solidFill>
                  <a:schemeClr val="accent2"/>
                </a:solidFill>
              </a:rPr>
              <a:t> </a:t>
            </a:r>
            <a:r>
              <a:rPr lang="ko-KR" altLang="en-US" sz="1200" b="1" dirty="0" smtClean="0">
                <a:solidFill>
                  <a:schemeClr val="accent2"/>
                </a:solidFill>
              </a:rPr>
              <a:t>⑤ 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save</a:t>
            </a:r>
            <a:endParaRPr lang="ko-KR" altLang="en-US" sz="1200" dirty="0" smtClean="0">
              <a:solidFill>
                <a:schemeClr val="accent2"/>
              </a:solidFill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3533800" y="4516061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2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28" name="직사각형 27"/>
          <p:cNvSpPr/>
          <p:nvPr/>
        </p:nvSpPr>
        <p:spPr bwMode="auto">
          <a:xfrm flipH="1">
            <a:off x="3749824" y="4634322"/>
            <a:ext cx="2664296" cy="52399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29" name="직사각형 28"/>
          <p:cNvSpPr/>
          <p:nvPr/>
        </p:nvSpPr>
        <p:spPr bwMode="auto">
          <a:xfrm flipH="1">
            <a:off x="3028568" y="5546799"/>
            <a:ext cx="4249647" cy="52399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30" name="직사각형 29"/>
          <p:cNvSpPr/>
          <p:nvPr/>
        </p:nvSpPr>
        <p:spPr bwMode="auto">
          <a:xfrm>
            <a:off x="3595430" y="6095410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4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363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12" y="1534009"/>
            <a:ext cx="6484189" cy="2900821"/>
          </a:xfrm>
          <a:prstGeom prst="rect">
            <a:avLst/>
          </a:prstGeom>
        </p:spPr>
      </p:pic>
      <p:sp>
        <p:nvSpPr>
          <p:cNvPr id="17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7. Fire </a:t>
            </a:r>
            <a:r>
              <a:rPr lang="en-US" altLang="ko-KR" dirty="0"/>
              <a:t>Safety Education</a:t>
            </a:r>
            <a:r>
              <a:rPr lang="ko-KR" altLang="en-US" dirty="0"/>
              <a:t> </a:t>
            </a:r>
            <a:r>
              <a:rPr lang="en-US" altLang="ko-KR" dirty="0"/>
              <a:t>Watching</a:t>
            </a:r>
            <a:r>
              <a:rPr lang="ko-KR" altLang="en-US" dirty="0"/>
              <a:t> </a:t>
            </a:r>
            <a:r>
              <a:rPr lang="en-US" altLang="ko-KR" dirty="0"/>
              <a:t>Course</a:t>
            </a:r>
            <a:endParaRPr lang="ko-KR" altLang="en-US" dirty="0" smtClean="0"/>
          </a:p>
        </p:txBody>
      </p:sp>
      <p:sp>
        <p:nvSpPr>
          <p:cNvPr id="14" name="직사각형 13"/>
          <p:cNvSpPr/>
          <p:nvPr/>
        </p:nvSpPr>
        <p:spPr bwMode="auto">
          <a:xfrm flipV="1">
            <a:off x="6389260" y="3832479"/>
            <a:ext cx="721707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7" name="직사각형 6"/>
          <p:cNvSpPr/>
          <p:nvPr/>
        </p:nvSpPr>
        <p:spPr bwMode="auto">
          <a:xfrm>
            <a:off x="6252861" y="3696912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1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8" name="사각형 설명선 7"/>
          <p:cNvSpPr/>
          <p:nvPr/>
        </p:nvSpPr>
        <p:spPr bwMode="auto">
          <a:xfrm>
            <a:off x="6040290" y="3213592"/>
            <a:ext cx="1741981" cy="403160"/>
          </a:xfrm>
          <a:prstGeom prst="wedgeRectCallout">
            <a:avLst>
              <a:gd name="adj1" fmla="val 4102"/>
              <a:gd name="adj2" fmla="val 102372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 smtClean="0">
                <a:solidFill>
                  <a:schemeClr val="accent2"/>
                </a:solidFill>
              </a:rPr>
              <a:t>  ① Taking the course</a:t>
            </a:r>
            <a:endParaRPr lang="ko-KR" altLang="en-US" sz="1200" dirty="0" smtClean="0">
              <a:solidFill>
                <a:schemeClr val="accent2"/>
              </a:solidFill>
            </a:endParaRPr>
          </a:p>
        </p:txBody>
      </p:sp>
      <p:pic>
        <p:nvPicPr>
          <p:cNvPr id="2" name="그림 1" descr="화면 캡처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873" y="4201582"/>
            <a:ext cx="3461137" cy="229733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8795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770063"/>
            <a:ext cx="10668000" cy="2160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/>
              <a:t>내 국 인 용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9746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728" y="978446"/>
            <a:ext cx="7054633" cy="548856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8. Evaluation</a:t>
            </a:r>
            <a:endParaRPr lang="ko-KR" altLang="en-US" dirty="0" smtClean="0"/>
          </a:p>
        </p:txBody>
      </p:sp>
      <p:sp>
        <p:nvSpPr>
          <p:cNvPr id="4" name="직사각형 3"/>
          <p:cNvSpPr/>
          <p:nvPr/>
        </p:nvSpPr>
        <p:spPr bwMode="auto">
          <a:xfrm flipH="1">
            <a:off x="8657699" y="3480554"/>
            <a:ext cx="871651" cy="239443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5" name="직사각형 4"/>
          <p:cNvSpPr/>
          <p:nvPr/>
        </p:nvSpPr>
        <p:spPr bwMode="auto">
          <a:xfrm>
            <a:off x="6668520" y="5874990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2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6" name="사각형 설명선 5"/>
          <p:cNvSpPr/>
          <p:nvPr/>
        </p:nvSpPr>
        <p:spPr bwMode="auto">
          <a:xfrm>
            <a:off x="5234498" y="3930774"/>
            <a:ext cx="3408572" cy="1336879"/>
          </a:xfrm>
          <a:prstGeom prst="wedgeRectCallout">
            <a:avLst>
              <a:gd name="adj1" fmla="val -13067"/>
              <a:gd name="adj2" fmla="val 100650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 smtClean="0">
                <a:solidFill>
                  <a:schemeClr val="accent2"/>
                </a:solidFill>
              </a:rPr>
              <a:t> ① After the finish taking every course</a:t>
            </a:r>
            <a:r>
              <a:rPr lang="ko-KR" altLang="en-US" sz="1200" b="1" dirty="0" smtClean="0">
                <a:solidFill>
                  <a:schemeClr val="accent2"/>
                </a:solidFill>
              </a:rPr>
              <a:t> </a:t>
            </a:r>
            <a:endParaRPr lang="en-US" altLang="ko-KR" sz="1200" b="1" dirty="0" smtClean="0">
              <a:solidFill>
                <a:schemeClr val="accent2"/>
              </a:solidFill>
            </a:endParaRPr>
          </a:p>
          <a:p>
            <a:pPr algn="l"/>
            <a:r>
              <a:rPr lang="en-US" altLang="ko-KR" sz="1200" b="1" dirty="0" smtClean="0">
                <a:solidFill>
                  <a:schemeClr val="accent2"/>
                </a:solidFill>
              </a:rPr>
              <a:t> </a:t>
            </a:r>
            <a:r>
              <a:rPr lang="ko-KR" altLang="ko-KR" sz="1200" b="1" dirty="0" smtClean="0">
                <a:solidFill>
                  <a:schemeClr val="accent2"/>
                </a:solidFill>
              </a:rPr>
              <a:t>②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 Click the evaluation button and then take </a:t>
            </a:r>
          </a:p>
          <a:p>
            <a:pPr algn="l"/>
            <a:r>
              <a:rPr lang="en-US" altLang="ko-KR" sz="1200" b="1" dirty="0">
                <a:solidFill>
                  <a:schemeClr val="accent2"/>
                </a:solidFill>
              </a:rPr>
              <a:t> 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     the test</a:t>
            </a:r>
          </a:p>
          <a:p>
            <a:pPr algn="l"/>
            <a:r>
              <a:rPr lang="en-US" altLang="ko-KR" sz="1200" b="1" dirty="0">
                <a:solidFill>
                  <a:schemeClr val="accent2"/>
                </a:solidFill>
              </a:rPr>
              <a:t> 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    (If you have 6 collect answers of 10, the evaluation will be finished)</a:t>
            </a:r>
            <a:endParaRPr lang="ko-KR" altLang="en-US" sz="1200" dirty="0" smtClean="0">
              <a:solidFill>
                <a:schemeClr val="accent2"/>
              </a:solidFill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8381083" y="3138686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1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pic>
        <p:nvPicPr>
          <p:cNvPr id="10" name="그림 9" descr="화면 캡처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61" y="3722727"/>
            <a:ext cx="3710958" cy="27917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83136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10" y="1379160"/>
            <a:ext cx="7363734" cy="3657362"/>
          </a:xfrm>
          <a:prstGeom prst="rect">
            <a:avLst/>
          </a:prstGeom>
        </p:spPr>
      </p:pic>
      <p:sp>
        <p:nvSpPr>
          <p:cNvPr id="11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/>
              <a:t>9</a:t>
            </a:r>
            <a:r>
              <a:rPr lang="en-US" altLang="ko-KR" dirty="0" smtClean="0"/>
              <a:t>. Printing Certification</a:t>
            </a:r>
            <a:endParaRPr lang="ko-KR" altLang="en-US" dirty="0" smtClean="0"/>
          </a:p>
        </p:txBody>
      </p:sp>
      <p:sp>
        <p:nvSpPr>
          <p:cNvPr id="10" name="직사각형 9"/>
          <p:cNvSpPr/>
          <p:nvPr/>
        </p:nvSpPr>
        <p:spPr bwMode="auto">
          <a:xfrm flipV="1">
            <a:off x="1949624" y="4448788"/>
            <a:ext cx="1728192" cy="27407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5" name="직사각형 4"/>
          <p:cNvSpPr/>
          <p:nvPr/>
        </p:nvSpPr>
        <p:spPr bwMode="auto">
          <a:xfrm>
            <a:off x="1949624" y="1410494"/>
            <a:ext cx="1080120" cy="216024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F8F8F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17" name="직사각형 16"/>
          <p:cNvSpPr/>
          <p:nvPr/>
        </p:nvSpPr>
        <p:spPr bwMode="auto">
          <a:xfrm flipV="1">
            <a:off x="7109930" y="4113639"/>
            <a:ext cx="600742" cy="16881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19" name="직사각형 18"/>
          <p:cNvSpPr/>
          <p:nvPr/>
        </p:nvSpPr>
        <p:spPr bwMode="auto">
          <a:xfrm>
            <a:off x="8043672" y="6595070"/>
            <a:ext cx="458680" cy="216024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21" name="직사각형 20"/>
          <p:cNvSpPr/>
          <p:nvPr/>
        </p:nvSpPr>
        <p:spPr bwMode="auto">
          <a:xfrm>
            <a:off x="8514342" y="6211978"/>
            <a:ext cx="60018" cy="1440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2" name="직사각형 1"/>
          <p:cNvSpPr/>
          <p:nvPr/>
        </p:nvSpPr>
        <p:spPr bwMode="auto">
          <a:xfrm>
            <a:off x="8182593" y="5058532"/>
            <a:ext cx="319759" cy="88765"/>
          </a:xfrm>
          <a:prstGeom prst="rect">
            <a:avLst/>
          </a:prstGeom>
          <a:solidFill>
            <a:srgbClr val="F8F8F8"/>
          </a:solidFill>
          <a:ln w="6350" cap="flat" cmpd="sng" algn="ctr">
            <a:solidFill>
              <a:srgbClr val="F8F8F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20" name="직사각형 19"/>
          <p:cNvSpPr/>
          <p:nvPr/>
        </p:nvSpPr>
        <p:spPr bwMode="auto">
          <a:xfrm>
            <a:off x="7350224" y="5058532"/>
            <a:ext cx="319759" cy="88765"/>
          </a:xfrm>
          <a:prstGeom prst="rect">
            <a:avLst/>
          </a:prstGeom>
          <a:solidFill>
            <a:srgbClr val="F8F8F8"/>
          </a:solidFill>
          <a:ln w="6350" cap="flat" cmpd="sng" algn="ctr">
            <a:solidFill>
              <a:srgbClr val="F8F8F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22" name="직사각형 21"/>
          <p:cNvSpPr/>
          <p:nvPr/>
        </p:nvSpPr>
        <p:spPr bwMode="auto">
          <a:xfrm>
            <a:off x="9222432" y="5569958"/>
            <a:ext cx="864096" cy="88765"/>
          </a:xfrm>
          <a:prstGeom prst="rect">
            <a:avLst/>
          </a:prstGeom>
          <a:solidFill>
            <a:srgbClr val="F8F8F8"/>
          </a:solidFill>
          <a:ln w="6350" cap="flat" cmpd="sng" algn="ctr">
            <a:solidFill>
              <a:srgbClr val="F8F8F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23" name="직사각형 22"/>
          <p:cNvSpPr/>
          <p:nvPr/>
        </p:nvSpPr>
        <p:spPr bwMode="auto">
          <a:xfrm>
            <a:off x="340816" y="4038786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1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24" name="직사각형 23"/>
          <p:cNvSpPr/>
          <p:nvPr/>
        </p:nvSpPr>
        <p:spPr bwMode="auto">
          <a:xfrm flipV="1">
            <a:off x="547084" y="4231282"/>
            <a:ext cx="1208244" cy="33732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25" name="직사각형 24"/>
          <p:cNvSpPr/>
          <p:nvPr/>
        </p:nvSpPr>
        <p:spPr bwMode="auto">
          <a:xfrm>
            <a:off x="1864802" y="4226659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2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26" name="직사각형 25"/>
          <p:cNvSpPr/>
          <p:nvPr/>
        </p:nvSpPr>
        <p:spPr bwMode="auto">
          <a:xfrm>
            <a:off x="6953521" y="3930774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3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27" name="사각형 설명선 26"/>
          <p:cNvSpPr/>
          <p:nvPr/>
        </p:nvSpPr>
        <p:spPr bwMode="auto">
          <a:xfrm>
            <a:off x="6006386" y="2498250"/>
            <a:ext cx="3408572" cy="995011"/>
          </a:xfrm>
          <a:prstGeom prst="wedgeRectCallout">
            <a:avLst>
              <a:gd name="adj1" fmla="val -13067"/>
              <a:gd name="adj2" fmla="val 100650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 smtClean="0">
                <a:solidFill>
                  <a:schemeClr val="accent2"/>
                </a:solidFill>
              </a:rPr>
              <a:t> ① Click the menu</a:t>
            </a:r>
          </a:p>
          <a:p>
            <a:pPr algn="l"/>
            <a:r>
              <a:rPr lang="en-US" altLang="ko-KR" sz="1200" b="1" dirty="0" smtClean="0">
                <a:solidFill>
                  <a:schemeClr val="accent2"/>
                </a:solidFill>
              </a:rPr>
              <a:t> </a:t>
            </a:r>
            <a:r>
              <a:rPr lang="ko-KR" altLang="ko-KR" sz="1200" b="1" dirty="0" smtClean="0">
                <a:solidFill>
                  <a:schemeClr val="accent2"/>
                </a:solidFill>
              </a:rPr>
              <a:t>②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 Click check box for the education </a:t>
            </a:r>
          </a:p>
          <a:p>
            <a:pPr algn="l"/>
            <a:r>
              <a:rPr lang="en-US" altLang="ko-KR" sz="1200" b="1" dirty="0" smtClean="0">
                <a:solidFill>
                  <a:schemeClr val="accent2"/>
                </a:solidFill>
              </a:rPr>
              <a:t> </a:t>
            </a:r>
            <a:r>
              <a:rPr lang="ko-KR" altLang="ko-KR" sz="1200" b="1" dirty="0" smtClean="0">
                <a:solidFill>
                  <a:schemeClr val="accent2"/>
                </a:solidFill>
              </a:rPr>
              <a:t>③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 Print the certificate</a:t>
            </a:r>
            <a:endParaRPr lang="ko-KR" altLang="en-US" sz="1200" dirty="0" smtClean="0">
              <a:solidFill>
                <a:schemeClr val="accent2"/>
              </a:solidFill>
            </a:endParaRPr>
          </a:p>
        </p:txBody>
      </p:sp>
      <p:pic>
        <p:nvPicPr>
          <p:cNvPr id="7" name="그림 6" descr="화면 캡처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216" y="4334671"/>
            <a:ext cx="3324303" cy="28439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337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0" y="49875"/>
            <a:ext cx="10542058" cy="873861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3409" tIns="51705" rIns="103409" bIns="5170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>
              <a:defRPr/>
            </a:pPr>
            <a:r>
              <a:rPr lang="ko-KR" altLang="en-US" sz="2000" b="1" dirty="0" smtClean="0"/>
              <a:t>신분이 다중일 경우 로그인 설정방법</a:t>
            </a:r>
            <a:endParaRPr lang="en-US" altLang="ko-KR" sz="2000" b="1" dirty="0" smtClean="0"/>
          </a:p>
          <a:p>
            <a:pPr algn="l" eaLnBrk="1" hangingPunct="1">
              <a:defRPr/>
            </a:pPr>
            <a:r>
              <a:rPr lang="ko-KR" altLang="en-US" sz="2000" b="1" dirty="0" smtClean="0"/>
              <a:t>한양포털 로그인 </a:t>
            </a:r>
            <a:r>
              <a:rPr lang="en-US" altLang="ko-KR" sz="2000" b="1" dirty="0" smtClean="0"/>
              <a:t>&gt; </a:t>
            </a:r>
            <a:r>
              <a:rPr lang="ko-KR" altLang="en-US" sz="2000" b="1" dirty="0" smtClean="0"/>
              <a:t>환경설정 </a:t>
            </a:r>
            <a:r>
              <a:rPr lang="en-US" altLang="ko-KR" sz="2000" b="1" dirty="0" smtClean="0"/>
              <a:t>&gt; </a:t>
            </a:r>
            <a:r>
              <a:rPr lang="ko-KR" altLang="en-US" sz="2000" b="1" dirty="0" smtClean="0"/>
              <a:t>멀티사용자 기본신분 </a:t>
            </a:r>
            <a:r>
              <a:rPr lang="en-US" altLang="ko-KR" sz="2000" b="1" dirty="0" smtClean="0"/>
              <a:t>&gt; </a:t>
            </a:r>
            <a:r>
              <a:rPr lang="ko-KR" altLang="en-US" sz="2000" b="1" dirty="0" smtClean="0"/>
              <a:t>선택 </a:t>
            </a:r>
            <a:r>
              <a:rPr lang="en-US" altLang="ko-KR" sz="2000" b="1" dirty="0" smtClean="0"/>
              <a:t>&gt; </a:t>
            </a:r>
            <a:r>
              <a:rPr lang="ko-KR" altLang="en-US" sz="2000" b="1" dirty="0" smtClean="0"/>
              <a:t>적</a:t>
            </a:r>
            <a:r>
              <a:rPr lang="ko-KR" altLang="en-US" sz="2000" b="1" dirty="0"/>
              <a:t>용</a:t>
            </a:r>
            <a:endParaRPr lang="ko-KR" altLang="en-US" sz="2000" b="1" dirty="0" smtClean="0"/>
          </a:p>
        </p:txBody>
      </p:sp>
      <p:grpSp>
        <p:nvGrpSpPr>
          <p:cNvPr id="3" name="그룹 2"/>
          <p:cNvGrpSpPr/>
          <p:nvPr/>
        </p:nvGrpSpPr>
        <p:grpSpPr>
          <a:xfrm>
            <a:off x="209286" y="1140464"/>
            <a:ext cx="4956695" cy="1181255"/>
            <a:chOff x="179388" y="1052736"/>
            <a:chExt cx="4752652" cy="109038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68" r="51015" b="76207"/>
            <a:stretch/>
          </p:blipFill>
          <p:spPr bwMode="auto">
            <a:xfrm>
              <a:off x="179388" y="1052736"/>
              <a:ext cx="4752652" cy="1090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타원 1"/>
            <p:cNvSpPr/>
            <p:nvPr/>
          </p:nvSpPr>
          <p:spPr>
            <a:xfrm>
              <a:off x="4286250" y="1124744"/>
              <a:ext cx="321469" cy="36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66" t="11914" r="17891" b="1716"/>
          <a:stretch/>
        </p:blipFill>
        <p:spPr bwMode="auto">
          <a:xfrm>
            <a:off x="5305958" y="1044670"/>
            <a:ext cx="5236100" cy="604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1712" y="977392"/>
            <a:ext cx="1593970" cy="289086"/>
          </a:xfrm>
          <a:prstGeom prst="rect">
            <a:avLst/>
          </a:prstGeom>
          <a:noFill/>
        </p:spPr>
        <p:txBody>
          <a:bodyPr wrap="square" lIns="103409" tIns="51705" rIns="103409" bIns="51705" rtlCol="0">
            <a:spAutoFit/>
          </a:bodyPr>
          <a:lstStyle/>
          <a:p>
            <a:r>
              <a:rPr lang="ko-KR" altLang="en-US" sz="1200" b="1" dirty="0" smtClean="0"/>
              <a:t>환경설정</a:t>
            </a:r>
            <a:endParaRPr lang="ko-KR" altLang="en-US" sz="1200" b="1" dirty="0"/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4103494" y="1045934"/>
            <a:ext cx="334597" cy="2000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모서리가 둥근 직사각형 13"/>
          <p:cNvSpPr/>
          <p:nvPr/>
        </p:nvSpPr>
        <p:spPr>
          <a:xfrm>
            <a:off x="261861" y="3570734"/>
            <a:ext cx="4972583" cy="2808312"/>
          </a:xfrm>
          <a:prstGeom prst="roundRect">
            <a:avLst>
              <a:gd name="adj" fmla="val 605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3409" tIns="51705" rIns="103409" bIns="51705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rgbClr val="FF0000"/>
                </a:solidFill>
              </a:rPr>
              <a:t>&lt;</a:t>
            </a:r>
            <a:r>
              <a:rPr kumimoji="0" lang="ko-KR" altLang="en-US" sz="1600" b="1" dirty="0">
                <a:solidFill>
                  <a:srgbClr val="FF0000"/>
                </a:solidFill>
              </a:rPr>
              <a:t>신분선택 시 유의사항</a:t>
            </a:r>
            <a:r>
              <a:rPr kumimoji="0" lang="en-US" altLang="ko-KR" sz="1600" b="1" dirty="0">
                <a:solidFill>
                  <a:srgbClr val="FF0000"/>
                </a:solidFill>
              </a:rPr>
              <a:t>&gt;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rgbClr val="FF0000"/>
                </a:solidFill>
              </a:rPr>
              <a:t>- </a:t>
            </a:r>
            <a:r>
              <a:rPr kumimoji="0" lang="ko-KR" altLang="en-US" sz="1600" b="1" dirty="0">
                <a:solidFill>
                  <a:srgbClr val="FF0000"/>
                </a:solidFill>
              </a:rPr>
              <a:t>대학원생이면서 조교</a:t>
            </a:r>
            <a:r>
              <a:rPr kumimoji="0" lang="en-US" altLang="ko-KR" sz="1600" b="1" dirty="0">
                <a:solidFill>
                  <a:srgbClr val="FF0000"/>
                </a:solidFill>
              </a:rPr>
              <a:t>(</a:t>
            </a:r>
            <a:r>
              <a:rPr kumimoji="0" lang="ko-KR" altLang="en-US" sz="1600" b="1" dirty="0">
                <a:solidFill>
                  <a:srgbClr val="FF0000"/>
                </a:solidFill>
              </a:rPr>
              <a:t>직원</a:t>
            </a:r>
            <a:r>
              <a:rPr kumimoji="0" lang="en-US" altLang="ko-KR" sz="1600" b="1" dirty="0">
                <a:solidFill>
                  <a:srgbClr val="FF0000"/>
                </a:solidFill>
              </a:rPr>
              <a:t>,</a:t>
            </a:r>
            <a:r>
              <a:rPr kumimoji="0" lang="ko-KR" altLang="en-US" sz="1600" b="1" dirty="0">
                <a:solidFill>
                  <a:srgbClr val="FF0000"/>
                </a:solidFill>
              </a:rPr>
              <a:t>연구원</a:t>
            </a:r>
            <a:r>
              <a:rPr kumimoji="0" lang="en-US" altLang="ko-KR" sz="1600" b="1" dirty="0">
                <a:solidFill>
                  <a:srgbClr val="FF0000"/>
                </a:solidFill>
              </a:rPr>
              <a:t>)</a:t>
            </a:r>
            <a:r>
              <a:rPr kumimoji="0" lang="ko-KR" altLang="en-US" sz="1600" b="1" dirty="0">
                <a:solidFill>
                  <a:srgbClr val="FF0000"/>
                </a:solidFill>
              </a:rPr>
              <a:t>인 경우</a:t>
            </a:r>
            <a:endParaRPr kumimoji="0" lang="en-US" altLang="ko-KR" sz="1600" b="1" dirty="0">
              <a:solidFill>
                <a:srgbClr val="FF000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rgbClr val="FF0000"/>
                </a:solidFill>
              </a:rPr>
              <a:t>   → </a:t>
            </a:r>
            <a:r>
              <a:rPr kumimoji="0" lang="ko-KR" altLang="en-US" sz="1600" b="1" dirty="0">
                <a:solidFill>
                  <a:srgbClr val="0070C0"/>
                </a:solidFill>
              </a:rPr>
              <a:t>대학원 신분으로 선택</a:t>
            </a:r>
            <a:endParaRPr kumimoji="0" lang="en-US" altLang="ko-KR" sz="1600" b="1" dirty="0">
              <a:solidFill>
                <a:srgbClr val="0070C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rgbClr val="FF0000"/>
                </a:solidFill>
              </a:rPr>
              <a:t>- </a:t>
            </a:r>
            <a:r>
              <a:rPr kumimoji="0" lang="ko-KR" altLang="en-US" sz="1600" b="1" dirty="0" err="1">
                <a:solidFill>
                  <a:srgbClr val="FF0000"/>
                </a:solidFill>
              </a:rPr>
              <a:t>학부생</a:t>
            </a:r>
            <a:r>
              <a:rPr kumimoji="0" lang="en-US" altLang="ko-KR" sz="1600" b="1" dirty="0">
                <a:solidFill>
                  <a:srgbClr val="FF0000"/>
                </a:solidFill>
              </a:rPr>
              <a:t> </a:t>
            </a:r>
            <a:r>
              <a:rPr kumimoji="0" lang="ko-KR" altLang="en-US" sz="1600" b="1" dirty="0">
                <a:solidFill>
                  <a:srgbClr val="FF0000"/>
                </a:solidFill>
              </a:rPr>
              <a:t>졸업</a:t>
            </a:r>
            <a:r>
              <a:rPr kumimoji="0" lang="en-US" altLang="ko-KR" sz="1600" b="1" dirty="0">
                <a:solidFill>
                  <a:srgbClr val="FF0000"/>
                </a:solidFill>
              </a:rPr>
              <a:t> </a:t>
            </a:r>
            <a:r>
              <a:rPr kumimoji="0" lang="ko-KR" altLang="en-US" sz="1600" b="1" dirty="0">
                <a:solidFill>
                  <a:srgbClr val="FF0000"/>
                </a:solidFill>
              </a:rPr>
              <a:t>후</a:t>
            </a:r>
            <a:r>
              <a:rPr kumimoji="0" lang="en-US" altLang="ko-KR" sz="1600" b="1" dirty="0">
                <a:solidFill>
                  <a:srgbClr val="FF0000"/>
                </a:solidFill>
              </a:rPr>
              <a:t>, </a:t>
            </a:r>
            <a:r>
              <a:rPr kumimoji="0" lang="ko-KR" altLang="en-US" sz="1600" b="1" dirty="0">
                <a:solidFill>
                  <a:srgbClr val="FF0000"/>
                </a:solidFill>
              </a:rPr>
              <a:t>현재 대학원생인 경우</a:t>
            </a:r>
            <a:endParaRPr kumimoji="0" lang="en-US" altLang="ko-KR" sz="1600" b="1" dirty="0">
              <a:solidFill>
                <a:srgbClr val="FF000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rgbClr val="FF0000"/>
                </a:solidFill>
              </a:rPr>
              <a:t>  → </a:t>
            </a:r>
            <a:r>
              <a:rPr kumimoji="0" lang="ko-KR" altLang="en-US" sz="1600" b="1" dirty="0">
                <a:solidFill>
                  <a:srgbClr val="0070C0"/>
                </a:solidFill>
              </a:rPr>
              <a:t>대학원 신분으로 선택</a:t>
            </a:r>
            <a:endParaRPr kumimoji="0" lang="en-US" altLang="ko-KR" sz="1600" b="1" dirty="0">
              <a:solidFill>
                <a:srgbClr val="0070C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600" b="1" dirty="0">
              <a:solidFill>
                <a:srgbClr val="FF000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>
                <a:solidFill>
                  <a:srgbClr val="0000CC"/>
                </a:solidFill>
              </a:rPr>
              <a:t>신분선택이 명확하게 되어 있지 않은 경우</a:t>
            </a:r>
            <a:endParaRPr kumimoji="0" lang="en-US" altLang="ko-KR" sz="1600" b="1" dirty="0">
              <a:solidFill>
                <a:srgbClr val="0000CC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>
                <a:solidFill>
                  <a:srgbClr val="0000CC"/>
                </a:solidFill>
              </a:rPr>
              <a:t>선택되어진 신분으로 교육이수처리가 되오니</a:t>
            </a:r>
            <a:endParaRPr kumimoji="0" lang="en-US" altLang="ko-KR" sz="1600" b="1" dirty="0">
              <a:solidFill>
                <a:srgbClr val="0000CC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>
                <a:solidFill>
                  <a:srgbClr val="0000CC"/>
                </a:solidFill>
              </a:rPr>
              <a:t>불이익 받지 않도록 확인바랍니다</a:t>
            </a:r>
            <a:r>
              <a:rPr kumimoji="0" lang="en-US" altLang="ko-KR" sz="16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9" name="타원 8"/>
          <p:cNvSpPr/>
          <p:nvPr/>
        </p:nvSpPr>
        <p:spPr>
          <a:xfrm>
            <a:off x="8826388" y="6523062"/>
            <a:ext cx="756084" cy="5460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09" tIns="51705" rIns="103409" bIns="51705" rtlCol="0" anchor="ctr"/>
          <a:lstStyle/>
          <a:p>
            <a:pPr algn="ctr"/>
            <a:endParaRPr lang="ko-KR" altLang="en-US" sz="1400"/>
          </a:p>
        </p:txBody>
      </p:sp>
      <p:sp>
        <p:nvSpPr>
          <p:cNvPr id="16" name="TextBox 15"/>
          <p:cNvSpPr txBox="1"/>
          <p:nvPr/>
        </p:nvSpPr>
        <p:spPr>
          <a:xfrm>
            <a:off x="8421373" y="6635042"/>
            <a:ext cx="1593970" cy="319863"/>
          </a:xfrm>
          <a:prstGeom prst="rect">
            <a:avLst/>
          </a:prstGeom>
          <a:noFill/>
        </p:spPr>
        <p:txBody>
          <a:bodyPr wrap="square" lIns="103409" tIns="51705" rIns="103409" bIns="51705" rtlCol="0">
            <a:spAutoFit/>
          </a:bodyPr>
          <a:lstStyle/>
          <a:p>
            <a:r>
              <a:rPr lang="ko-KR" altLang="en-US" sz="1400" b="1" dirty="0" smtClean="0"/>
              <a:t>적용</a:t>
            </a:r>
            <a:endParaRPr lang="ko-KR" altLang="en-US" sz="1400" b="1" dirty="0"/>
          </a:p>
        </p:txBody>
      </p:sp>
      <p:cxnSp>
        <p:nvCxnSpPr>
          <p:cNvPr id="6" name="직선 화살표 연결선 5"/>
          <p:cNvCxnSpPr/>
          <p:nvPr/>
        </p:nvCxnSpPr>
        <p:spPr>
          <a:xfrm flipV="1">
            <a:off x="4404136" y="2321719"/>
            <a:ext cx="1793960" cy="10809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6414120" y="1914550"/>
            <a:ext cx="396044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683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31" y="1914550"/>
            <a:ext cx="7853129" cy="3915885"/>
          </a:xfrm>
          <a:prstGeom prst="rect">
            <a:avLst/>
          </a:prstGeom>
        </p:spPr>
      </p:pic>
      <p:sp>
        <p:nvSpPr>
          <p:cNvPr id="17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/>
              <a:t>1</a:t>
            </a:r>
            <a:r>
              <a:rPr lang="en-US" altLang="ko-KR" dirty="0" smtClean="0"/>
              <a:t>. </a:t>
            </a:r>
            <a:r>
              <a:rPr lang="ko-KR" altLang="en-US" dirty="0" smtClean="0"/>
              <a:t>로그인</a:t>
            </a:r>
          </a:p>
        </p:txBody>
      </p:sp>
      <p:sp>
        <p:nvSpPr>
          <p:cNvPr id="14" name="직사각형 13"/>
          <p:cNvSpPr/>
          <p:nvPr/>
        </p:nvSpPr>
        <p:spPr bwMode="auto">
          <a:xfrm>
            <a:off x="5425079" y="3194991"/>
            <a:ext cx="3456384" cy="231995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27" name="직사각형 26"/>
          <p:cNvSpPr/>
          <p:nvPr/>
        </p:nvSpPr>
        <p:spPr bwMode="auto">
          <a:xfrm>
            <a:off x="5929135" y="4780448"/>
            <a:ext cx="1152810" cy="27888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29" name="직사각형 28"/>
          <p:cNvSpPr/>
          <p:nvPr/>
        </p:nvSpPr>
        <p:spPr bwMode="auto">
          <a:xfrm>
            <a:off x="2976807" y="4174400"/>
            <a:ext cx="1224136" cy="52946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30" name="직사각형 29"/>
          <p:cNvSpPr/>
          <p:nvPr/>
        </p:nvSpPr>
        <p:spPr bwMode="auto">
          <a:xfrm>
            <a:off x="5857127" y="4595856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2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31" name="직사각형 30"/>
          <p:cNvSpPr/>
          <p:nvPr/>
        </p:nvSpPr>
        <p:spPr bwMode="auto">
          <a:xfrm>
            <a:off x="2780235" y="4066388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1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32" name="사각형 설명선 31"/>
          <p:cNvSpPr/>
          <p:nvPr/>
        </p:nvSpPr>
        <p:spPr bwMode="auto">
          <a:xfrm>
            <a:off x="5947526" y="5737793"/>
            <a:ext cx="3418922" cy="1057598"/>
          </a:xfrm>
          <a:prstGeom prst="wedgeRectCallout">
            <a:avLst>
              <a:gd name="adj1" fmla="val -22192"/>
              <a:gd name="adj2" fmla="val -69837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ko-KR" altLang="en-US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 학</a:t>
            </a:r>
            <a:r>
              <a:rPr lang="en-US" altLang="ko-KR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(</a:t>
            </a:r>
            <a:r>
              <a:rPr lang="ko-KR" altLang="en-US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사</a:t>
            </a:r>
            <a:r>
              <a:rPr lang="en-US" altLang="ko-KR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)</a:t>
            </a:r>
            <a:r>
              <a:rPr lang="ko-KR" altLang="en-US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번</a:t>
            </a:r>
            <a:r>
              <a:rPr lang="en-US" altLang="ko-KR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/</a:t>
            </a:r>
            <a:r>
              <a:rPr lang="ko-KR" altLang="en-US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교번이 없는 </a:t>
            </a:r>
            <a:r>
              <a:rPr lang="ko-KR" altLang="en-US" sz="1200" b="1" dirty="0" err="1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그외</a:t>
            </a:r>
            <a:r>
              <a:rPr lang="ko-KR" altLang="en-US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 </a:t>
            </a:r>
            <a:r>
              <a:rPr lang="ko-KR" altLang="en-US" sz="1200" b="1" dirty="0" err="1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연구활동</a:t>
            </a:r>
            <a:r>
              <a:rPr lang="ko-KR" altLang="en-US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 종사자로  </a:t>
            </a:r>
            <a:r>
              <a:rPr lang="en-US" altLang="ko-KR" sz="1200" b="1" dirty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 </a:t>
            </a:r>
            <a:endParaRPr lang="en-US" altLang="ko-KR" sz="1200" b="1" dirty="0" smtClean="0">
              <a:solidFill>
                <a:schemeClr val="accent2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  <a:p>
            <a:pPr algn="l"/>
            <a:r>
              <a:rPr lang="en-US" altLang="ko-KR" sz="1200" b="1" dirty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 </a:t>
            </a:r>
            <a:r>
              <a:rPr lang="ko-KR" altLang="en-US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별도 가입한 경우 선택하여 로그인 및 사용자 </a:t>
            </a:r>
            <a:endParaRPr lang="en-US" altLang="ko-KR" sz="1200" b="1" dirty="0" smtClean="0">
              <a:solidFill>
                <a:schemeClr val="accent2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  <a:p>
            <a:pPr algn="l"/>
            <a:r>
              <a:rPr lang="en-US" altLang="ko-KR" sz="1200" b="1" dirty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 </a:t>
            </a:r>
            <a:r>
              <a:rPr lang="ko-KR" altLang="en-US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등록 신청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2631" y="1418157"/>
            <a:ext cx="590465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http://safetyedu.hanyang.ac.kr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통하여 접속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6" name="사각형 설명선 15"/>
          <p:cNvSpPr/>
          <p:nvPr/>
        </p:nvSpPr>
        <p:spPr bwMode="auto">
          <a:xfrm>
            <a:off x="1911815" y="5059336"/>
            <a:ext cx="3418922" cy="1057598"/>
          </a:xfrm>
          <a:prstGeom prst="wedgeRectCallout">
            <a:avLst>
              <a:gd name="adj1" fmla="val -22192"/>
              <a:gd name="adj2" fmla="val -69837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ko-KR" altLang="en-US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 </a:t>
            </a:r>
            <a:r>
              <a:rPr lang="ko-KR" altLang="en-US" sz="1200" b="1" dirty="0" err="1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한양대학교</a:t>
            </a:r>
            <a:r>
              <a:rPr lang="ko-KR" altLang="en-US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 포탈을 통한 로그인</a:t>
            </a:r>
            <a:endParaRPr lang="en-US" altLang="ko-KR" sz="1200" b="1" dirty="0">
              <a:solidFill>
                <a:schemeClr val="accent2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  <a:p>
            <a:pPr algn="l"/>
            <a:r>
              <a:rPr lang="en-US" altLang="ko-KR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 (</a:t>
            </a:r>
            <a:r>
              <a:rPr lang="ko-KR" altLang="en-US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포탈 </a:t>
            </a:r>
            <a:r>
              <a:rPr lang="en-US" altLang="ko-KR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ID / </a:t>
            </a:r>
            <a:r>
              <a:rPr lang="ko-KR" altLang="en-US" sz="1200" b="1" dirty="0" err="1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패스워드를</a:t>
            </a:r>
            <a:r>
              <a:rPr lang="ko-KR" altLang="en-US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 인증을 통한 로그인</a:t>
            </a:r>
            <a:r>
              <a:rPr lang="en-US" altLang="ko-KR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)</a:t>
            </a:r>
            <a:endParaRPr lang="ko-KR" altLang="en-US" sz="1200" b="1" dirty="0" smtClean="0">
              <a:solidFill>
                <a:schemeClr val="accent2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228" y="2274590"/>
            <a:ext cx="4807885" cy="4108307"/>
          </a:xfrm>
          <a:prstGeom prst="rect">
            <a:avLst/>
          </a:prstGeom>
        </p:spPr>
      </p:pic>
      <p:pic>
        <p:nvPicPr>
          <p:cNvPr id="12" name="그림 11" descr="화면 캡처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r="-834" b="7692"/>
          <a:stretch/>
        </p:blipFill>
        <p:spPr>
          <a:xfrm>
            <a:off x="650174" y="1834592"/>
            <a:ext cx="4824536" cy="4320480"/>
          </a:xfrm>
          <a:prstGeom prst="rect">
            <a:avLst/>
          </a:prstGeom>
        </p:spPr>
      </p:pic>
      <p:sp>
        <p:nvSpPr>
          <p:cNvPr id="17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2. </a:t>
            </a:r>
            <a:r>
              <a:rPr lang="ko-KR" altLang="en-US" dirty="0" smtClean="0"/>
              <a:t>사용자 등록</a:t>
            </a:r>
          </a:p>
        </p:txBody>
      </p:sp>
      <p:sp>
        <p:nvSpPr>
          <p:cNvPr id="14" name="직사각형 13"/>
          <p:cNvSpPr/>
          <p:nvPr/>
        </p:nvSpPr>
        <p:spPr bwMode="auto">
          <a:xfrm>
            <a:off x="1436540" y="3245553"/>
            <a:ext cx="3321396" cy="239441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23" name="사각형 설명선 22"/>
          <p:cNvSpPr/>
          <p:nvPr/>
        </p:nvSpPr>
        <p:spPr bwMode="auto">
          <a:xfrm>
            <a:off x="2533231" y="3890376"/>
            <a:ext cx="2043262" cy="569884"/>
          </a:xfrm>
          <a:prstGeom prst="wedgeRectCallout">
            <a:avLst>
              <a:gd name="adj1" fmla="val -26584"/>
              <a:gd name="adj2" fmla="val 139397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 smtClean="0">
                <a:solidFill>
                  <a:schemeClr val="accent2"/>
                </a:solidFill>
              </a:rPr>
              <a:t> ① </a:t>
            </a:r>
            <a:r>
              <a:rPr lang="ko-KR" altLang="en-US" sz="1200" b="1" dirty="0">
                <a:solidFill>
                  <a:schemeClr val="accent2"/>
                </a:solidFill>
              </a:rPr>
              <a:t>기존 학생</a:t>
            </a:r>
            <a:r>
              <a:rPr lang="en-US" altLang="ko-KR" sz="1200" b="1" dirty="0">
                <a:solidFill>
                  <a:schemeClr val="accent2"/>
                </a:solidFill>
              </a:rPr>
              <a:t>/</a:t>
            </a:r>
            <a:r>
              <a:rPr lang="ko-KR" altLang="en-US" sz="1200" b="1" dirty="0">
                <a:solidFill>
                  <a:schemeClr val="accent2"/>
                </a:solidFill>
              </a:rPr>
              <a:t>교직원이 아닌 </a:t>
            </a:r>
            <a:endParaRPr lang="en-US" altLang="ko-KR" sz="1200" b="1" dirty="0" smtClean="0">
              <a:solidFill>
                <a:schemeClr val="accent2"/>
              </a:solidFill>
            </a:endParaRPr>
          </a:p>
          <a:p>
            <a:pPr algn="l"/>
            <a:r>
              <a:rPr lang="en-US" altLang="ko-KR" sz="1200" b="1" dirty="0">
                <a:solidFill>
                  <a:schemeClr val="accent2"/>
                </a:solidFill>
              </a:rPr>
              <a:t> 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    </a:t>
            </a:r>
            <a:r>
              <a:rPr lang="ko-KR" altLang="en-US" sz="1200" b="1" dirty="0" smtClean="0">
                <a:solidFill>
                  <a:schemeClr val="accent2"/>
                </a:solidFill>
              </a:rPr>
              <a:t>회원 </a:t>
            </a:r>
            <a:r>
              <a:rPr lang="ko-KR" altLang="en-US" sz="1200" b="1" dirty="0">
                <a:solidFill>
                  <a:schemeClr val="accent2"/>
                </a:solidFill>
              </a:rPr>
              <a:t>가입</a:t>
            </a:r>
            <a:endParaRPr lang="en-US" altLang="ko-KR" sz="1200" b="1" dirty="0" smtClean="0">
              <a:solidFill>
                <a:schemeClr val="accent2"/>
              </a:solidFill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3055170" y="5283107"/>
            <a:ext cx="1198710" cy="27888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31" name="직사각형 30"/>
          <p:cNvSpPr/>
          <p:nvPr/>
        </p:nvSpPr>
        <p:spPr bwMode="auto">
          <a:xfrm>
            <a:off x="2954430" y="5097118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1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15" name="사각형 설명선 14"/>
          <p:cNvSpPr/>
          <p:nvPr/>
        </p:nvSpPr>
        <p:spPr bwMode="auto">
          <a:xfrm>
            <a:off x="5440928" y="1418441"/>
            <a:ext cx="3672408" cy="648072"/>
          </a:xfrm>
          <a:prstGeom prst="wedgeRectCallout">
            <a:avLst>
              <a:gd name="adj1" fmla="val -26584"/>
              <a:gd name="adj2" fmla="val 139397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 smtClean="0">
                <a:solidFill>
                  <a:schemeClr val="accent2"/>
                </a:solidFill>
              </a:rPr>
              <a:t> </a:t>
            </a:r>
            <a:r>
              <a:rPr lang="ko-KR" altLang="ko-KR" sz="1200" b="1" dirty="0" smtClean="0">
                <a:solidFill>
                  <a:schemeClr val="accent2"/>
                </a:solidFill>
              </a:rPr>
              <a:t>②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 </a:t>
            </a:r>
            <a:r>
              <a:rPr lang="ko-KR" altLang="en-US" sz="1200" b="1" dirty="0" err="1" smtClean="0">
                <a:solidFill>
                  <a:schemeClr val="accent2"/>
                </a:solidFill>
              </a:rPr>
              <a:t>회원정보를</a:t>
            </a:r>
            <a:r>
              <a:rPr lang="ko-KR" altLang="en-US" sz="1200" b="1" dirty="0" smtClean="0">
                <a:solidFill>
                  <a:schemeClr val="accent2"/>
                </a:solidFill>
              </a:rPr>
              <a:t> 등록하면 </a:t>
            </a:r>
            <a:r>
              <a:rPr lang="ko-KR" altLang="en-US" sz="1200" b="1" dirty="0" err="1" smtClean="0">
                <a:solidFill>
                  <a:schemeClr val="accent2"/>
                </a:solidFill>
              </a:rPr>
              <a:t>승인신청상태가</a:t>
            </a:r>
            <a:r>
              <a:rPr lang="ko-KR" altLang="en-US" sz="1200" b="1" dirty="0" smtClean="0">
                <a:solidFill>
                  <a:schemeClr val="accent2"/>
                </a:solidFill>
              </a:rPr>
              <a:t> 됨</a:t>
            </a:r>
            <a:endParaRPr lang="en-US" altLang="ko-KR" sz="1200" b="1" dirty="0" smtClean="0">
              <a:solidFill>
                <a:schemeClr val="accent2"/>
              </a:solidFill>
            </a:endParaRPr>
          </a:p>
          <a:p>
            <a:pPr algn="l"/>
            <a:r>
              <a:rPr lang="en-US" altLang="ko-KR" sz="1200" b="1" dirty="0">
                <a:solidFill>
                  <a:schemeClr val="accent2"/>
                </a:solidFill>
              </a:rPr>
              <a:t> 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     (</a:t>
            </a:r>
            <a:r>
              <a:rPr lang="ko-KR" altLang="en-US" sz="1200" b="1" dirty="0" smtClean="0">
                <a:solidFill>
                  <a:schemeClr val="accent2"/>
                </a:solidFill>
              </a:rPr>
              <a:t>관리자 </a:t>
            </a:r>
            <a:r>
              <a:rPr lang="ko-KR" altLang="en-US" sz="1200" b="1" dirty="0" err="1" smtClean="0">
                <a:solidFill>
                  <a:schemeClr val="accent2"/>
                </a:solidFill>
              </a:rPr>
              <a:t>승인후</a:t>
            </a:r>
            <a:r>
              <a:rPr lang="ko-KR" altLang="en-US" sz="1200" b="1" dirty="0" smtClean="0">
                <a:solidFill>
                  <a:schemeClr val="accent2"/>
                </a:solidFill>
              </a:rPr>
              <a:t> 정상 </a:t>
            </a:r>
            <a:r>
              <a:rPr lang="ko-KR" altLang="en-US" sz="1200" b="1" dirty="0" err="1" smtClean="0">
                <a:solidFill>
                  <a:schemeClr val="accent2"/>
                </a:solidFill>
              </a:rPr>
              <a:t>이용가능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16" name="직사각형 15"/>
          <p:cNvSpPr/>
          <p:nvPr/>
        </p:nvSpPr>
        <p:spPr bwMode="auto">
          <a:xfrm>
            <a:off x="5591843" y="2584349"/>
            <a:ext cx="4566693" cy="170646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18" name="직사각형 17"/>
          <p:cNvSpPr/>
          <p:nvPr/>
        </p:nvSpPr>
        <p:spPr bwMode="auto">
          <a:xfrm>
            <a:off x="5357757" y="2462904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2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52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04" y="1122462"/>
            <a:ext cx="9023912" cy="5749165"/>
          </a:xfrm>
          <a:prstGeom prst="rect">
            <a:avLst/>
          </a:prstGeom>
        </p:spPr>
      </p:pic>
      <p:sp>
        <p:nvSpPr>
          <p:cNvPr id="17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3. </a:t>
            </a:r>
            <a:r>
              <a:rPr lang="ko-KR" altLang="en-US" dirty="0" err="1" smtClean="0"/>
              <a:t>메인화면</a:t>
            </a:r>
            <a:endParaRPr lang="ko-KR" altLang="en-US" dirty="0" smtClean="0"/>
          </a:p>
        </p:txBody>
      </p:sp>
      <p:sp>
        <p:nvSpPr>
          <p:cNvPr id="7" name="직사각형 6"/>
          <p:cNvSpPr/>
          <p:nvPr/>
        </p:nvSpPr>
        <p:spPr bwMode="auto">
          <a:xfrm>
            <a:off x="993312" y="2436454"/>
            <a:ext cx="1532376" cy="156632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10" name="사각형 설명선 9"/>
          <p:cNvSpPr/>
          <p:nvPr/>
        </p:nvSpPr>
        <p:spPr bwMode="auto">
          <a:xfrm>
            <a:off x="4397896" y="994242"/>
            <a:ext cx="5120160" cy="1254258"/>
          </a:xfrm>
          <a:prstGeom prst="wedgeRectCallout">
            <a:avLst>
              <a:gd name="adj1" fmla="val -34741"/>
              <a:gd name="adj2" fmla="val 65307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 smtClean="0">
                <a:solidFill>
                  <a:schemeClr val="accent2"/>
                </a:solidFill>
              </a:rPr>
              <a:t> ① </a:t>
            </a:r>
            <a:r>
              <a:rPr lang="ko-KR" altLang="en-US" sz="1200" b="1" dirty="0" smtClean="0">
                <a:solidFill>
                  <a:schemeClr val="accent2"/>
                </a:solidFill>
              </a:rPr>
              <a:t>실험실 안전 교육 대상자는 </a:t>
            </a:r>
            <a:r>
              <a:rPr lang="ko-KR" altLang="en-US" sz="1200" b="1" dirty="0" err="1" smtClean="0">
                <a:solidFill>
                  <a:schemeClr val="accent2"/>
                </a:solidFill>
              </a:rPr>
              <a:t>실험실안전교육을</a:t>
            </a:r>
            <a:r>
              <a:rPr lang="ko-KR" altLang="en-US" sz="1200" b="1" dirty="0" smtClean="0">
                <a:solidFill>
                  <a:schemeClr val="accent2"/>
                </a:solidFill>
              </a:rPr>
              <a:t> 클릭하여 교육 진행</a:t>
            </a:r>
            <a:endParaRPr lang="en-US" altLang="ko-KR" sz="1200" b="1" dirty="0" smtClean="0">
              <a:solidFill>
                <a:schemeClr val="accent2"/>
              </a:solidFill>
            </a:endParaRPr>
          </a:p>
          <a:p>
            <a:pPr algn="l"/>
            <a:r>
              <a:rPr lang="en-US" altLang="ko-KR" sz="1200" b="1" dirty="0" smtClean="0">
                <a:solidFill>
                  <a:schemeClr val="accent2"/>
                </a:solidFill>
              </a:rPr>
              <a:t> </a:t>
            </a:r>
            <a:r>
              <a:rPr lang="ko-KR" altLang="ko-KR" sz="1200" b="1" dirty="0" smtClean="0">
                <a:solidFill>
                  <a:schemeClr val="accent2"/>
                </a:solidFill>
              </a:rPr>
              <a:t>②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 </a:t>
            </a:r>
            <a:r>
              <a:rPr lang="ko-KR" altLang="en-US" sz="1200" b="1" dirty="0">
                <a:solidFill>
                  <a:schemeClr val="accent2"/>
                </a:solidFill>
              </a:rPr>
              <a:t>안전교육 </a:t>
            </a:r>
            <a:r>
              <a:rPr lang="ko-KR" altLang="en-US" sz="1200" b="1" dirty="0" err="1">
                <a:solidFill>
                  <a:schemeClr val="accent2"/>
                </a:solidFill>
              </a:rPr>
              <a:t>이수자는</a:t>
            </a:r>
            <a:r>
              <a:rPr lang="ko-KR" altLang="en-US" sz="1200" b="1" dirty="0">
                <a:solidFill>
                  <a:schemeClr val="accent2"/>
                </a:solidFill>
              </a:rPr>
              <a:t> 이수증명서 </a:t>
            </a:r>
            <a:r>
              <a:rPr lang="ko-KR" altLang="en-US" sz="1200" b="1" dirty="0" smtClean="0">
                <a:solidFill>
                  <a:schemeClr val="accent2"/>
                </a:solidFill>
              </a:rPr>
              <a:t>발급</a:t>
            </a:r>
            <a:endParaRPr lang="en-US" altLang="ko-KR" sz="1200" b="1" dirty="0" smtClean="0">
              <a:solidFill>
                <a:schemeClr val="accent2"/>
              </a:solidFill>
            </a:endParaRPr>
          </a:p>
          <a:p>
            <a:pPr algn="l"/>
            <a:r>
              <a:rPr lang="ko-KR" altLang="en-US" sz="1200" b="1" dirty="0" smtClean="0">
                <a:solidFill>
                  <a:schemeClr val="accent2"/>
                </a:solidFill>
              </a:rPr>
              <a:t> </a:t>
            </a:r>
            <a:r>
              <a:rPr lang="ko-KR" altLang="en-US" sz="1200" b="1" dirty="0" smtClean="0">
                <a:solidFill>
                  <a:schemeClr val="accent2"/>
                </a:solidFill>
              </a:rPr>
              <a:t>③</a:t>
            </a:r>
            <a:r>
              <a:rPr lang="en-US" altLang="ko-KR" sz="1200" b="1" dirty="0">
                <a:solidFill>
                  <a:schemeClr val="accent2"/>
                </a:solidFill>
              </a:rPr>
              <a:t> </a:t>
            </a:r>
            <a:r>
              <a:rPr lang="ko-KR" altLang="en-US" sz="1200" b="1" dirty="0" err="1" smtClean="0">
                <a:solidFill>
                  <a:schemeClr val="accent2"/>
                </a:solidFill>
              </a:rPr>
              <a:t>모바일</a:t>
            </a:r>
            <a:r>
              <a:rPr lang="ko-KR" altLang="en-US" sz="1200" b="1" dirty="0" smtClean="0">
                <a:solidFill>
                  <a:schemeClr val="accent2"/>
                </a:solidFill>
              </a:rPr>
              <a:t> </a:t>
            </a:r>
            <a:r>
              <a:rPr lang="ko-KR" altLang="en-US" sz="1200" b="1" dirty="0" smtClean="0">
                <a:solidFill>
                  <a:schemeClr val="accent2"/>
                </a:solidFill>
              </a:rPr>
              <a:t>링크 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URL </a:t>
            </a:r>
            <a:r>
              <a:rPr lang="ko-KR" altLang="en-US" sz="1200" b="1" dirty="0" smtClean="0">
                <a:solidFill>
                  <a:schemeClr val="accent2"/>
                </a:solidFill>
              </a:rPr>
              <a:t>및 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QR</a:t>
            </a:r>
            <a:r>
              <a:rPr lang="ko-KR" altLang="en-US" sz="1200" b="1" dirty="0" smtClean="0">
                <a:solidFill>
                  <a:schemeClr val="accent2"/>
                </a:solidFill>
              </a:rPr>
              <a:t>코드</a:t>
            </a:r>
            <a:endParaRPr lang="ko-KR" altLang="en-US" sz="1200" dirty="0">
              <a:solidFill>
                <a:schemeClr val="accent2"/>
              </a:solidFill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797496" y="2220431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1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4325888" y="2220430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2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4305680" y="2472459"/>
            <a:ext cx="1532376" cy="1554051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14" name="직사각형 13"/>
          <p:cNvSpPr/>
          <p:nvPr/>
        </p:nvSpPr>
        <p:spPr bwMode="auto">
          <a:xfrm>
            <a:off x="8253028" y="2472459"/>
            <a:ext cx="1532376" cy="1554051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15" name="직사각형 14"/>
          <p:cNvSpPr/>
          <p:nvPr/>
        </p:nvSpPr>
        <p:spPr bwMode="auto">
          <a:xfrm>
            <a:off x="8129220" y="2244161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3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32" y="1135050"/>
            <a:ext cx="9107171" cy="5992061"/>
          </a:xfrm>
          <a:prstGeom prst="rect">
            <a:avLst/>
          </a:prstGeom>
        </p:spPr>
      </p:pic>
      <p:sp>
        <p:nvSpPr>
          <p:cNvPr id="17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4. </a:t>
            </a:r>
            <a:r>
              <a:rPr lang="ko-KR" altLang="en-US" dirty="0" smtClean="0"/>
              <a:t>안전교육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실험실 안전교육 </a:t>
            </a:r>
            <a:r>
              <a:rPr lang="ko-KR" altLang="en-US" dirty="0" err="1" smtClean="0"/>
              <a:t>과목선택</a:t>
            </a:r>
            <a:endParaRPr lang="ko-KR" altLang="en-US" dirty="0" smtClean="0"/>
          </a:p>
        </p:txBody>
      </p:sp>
      <p:sp>
        <p:nvSpPr>
          <p:cNvPr id="8" name="직사각형 7"/>
          <p:cNvSpPr/>
          <p:nvPr/>
        </p:nvSpPr>
        <p:spPr bwMode="auto">
          <a:xfrm>
            <a:off x="1270694" y="2229046"/>
            <a:ext cx="1831058" cy="22804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15" name="직사각형 14"/>
          <p:cNvSpPr/>
          <p:nvPr/>
        </p:nvSpPr>
        <p:spPr bwMode="auto">
          <a:xfrm flipH="1">
            <a:off x="3829676" y="6235030"/>
            <a:ext cx="2584443" cy="57606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666" y="1662029"/>
            <a:ext cx="3916675" cy="3312939"/>
          </a:xfrm>
          <a:prstGeom prst="rect">
            <a:avLst/>
          </a:prstGeom>
        </p:spPr>
      </p:pic>
      <p:cxnSp>
        <p:nvCxnSpPr>
          <p:cNvPr id="25" name="직선 화살표 연결선 24"/>
          <p:cNvCxnSpPr/>
          <p:nvPr/>
        </p:nvCxnSpPr>
        <p:spPr bwMode="auto">
          <a:xfrm flipV="1">
            <a:off x="6386681" y="5082902"/>
            <a:ext cx="407889" cy="1169568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직사각형 23"/>
          <p:cNvSpPr/>
          <p:nvPr/>
        </p:nvSpPr>
        <p:spPr bwMode="auto">
          <a:xfrm>
            <a:off x="6702152" y="2314778"/>
            <a:ext cx="360040" cy="182016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cxnSp>
        <p:nvCxnSpPr>
          <p:cNvPr id="27" name="직선 화살표 연결선 26"/>
          <p:cNvCxnSpPr/>
          <p:nvPr/>
        </p:nvCxnSpPr>
        <p:spPr bwMode="auto">
          <a:xfrm>
            <a:off x="7070348" y="3888751"/>
            <a:ext cx="927948" cy="413965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직사각형 13"/>
          <p:cNvSpPr/>
          <p:nvPr/>
        </p:nvSpPr>
        <p:spPr bwMode="auto">
          <a:xfrm>
            <a:off x="7890867" y="4302716"/>
            <a:ext cx="682137" cy="22359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18" name="직사각형 17"/>
          <p:cNvSpPr/>
          <p:nvPr/>
        </p:nvSpPr>
        <p:spPr bwMode="auto">
          <a:xfrm>
            <a:off x="1162682" y="2050440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1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2783329" y="5458744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3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23" name="직사각형 22"/>
          <p:cNvSpPr/>
          <p:nvPr/>
        </p:nvSpPr>
        <p:spPr bwMode="auto">
          <a:xfrm>
            <a:off x="7674843" y="4244270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5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26" name="사각형 설명선 25"/>
          <p:cNvSpPr/>
          <p:nvPr/>
        </p:nvSpPr>
        <p:spPr bwMode="auto">
          <a:xfrm>
            <a:off x="125228" y="3224861"/>
            <a:ext cx="3408572" cy="1792585"/>
          </a:xfrm>
          <a:prstGeom prst="wedgeRectCallout">
            <a:avLst>
              <a:gd name="adj1" fmla="val 28514"/>
              <a:gd name="adj2" fmla="val -74142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 smtClean="0">
                <a:solidFill>
                  <a:schemeClr val="accent2"/>
                </a:solidFill>
              </a:rPr>
              <a:t> ① </a:t>
            </a:r>
            <a:r>
              <a:rPr lang="ko-KR" altLang="en-US" sz="1200" b="1" dirty="0" smtClean="0">
                <a:solidFill>
                  <a:schemeClr val="accent2"/>
                </a:solidFill>
              </a:rPr>
              <a:t>해당 년도 학기 안전교육 메뉴 선택</a:t>
            </a:r>
            <a:endParaRPr lang="en-US" altLang="ko-KR" sz="1200" b="1" dirty="0" smtClean="0">
              <a:solidFill>
                <a:schemeClr val="accent2"/>
              </a:solidFill>
            </a:endParaRPr>
          </a:p>
          <a:p>
            <a:pPr algn="l"/>
            <a:r>
              <a:rPr lang="en-US" altLang="ko-KR" sz="1200" b="1" dirty="0" smtClean="0">
                <a:solidFill>
                  <a:schemeClr val="accent2"/>
                </a:solidFill>
              </a:rPr>
              <a:t> </a:t>
            </a:r>
            <a:r>
              <a:rPr lang="ko-KR" altLang="ko-KR" sz="1200" b="1" dirty="0" smtClean="0">
                <a:solidFill>
                  <a:schemeClr val="accent2"/>
                </a:solidFill>
              </a:rPr>
              <a:t>②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 </a:t>
            </a:r>
            <a:r>
              <a:rPr lang="ko-KR" altLang="en-US" sz="1200" b="1" dirty="0" smtClean="0">
                <a:solidFill>
                  <a:schemeClr val="accent2"/>
                </a:solidFill>
              </a:rPr>
              <a:t>과목 언어 선택</a:t>
            </a:r>
            <a:endParaRPr lang="en-US" altLang="ko-KR" sz="1200" b="1" dirty="0" smtClean="0">
              <a:solidFill>
                <a:schemeClr val="accent2"/>
              </a:solidFill>
            </a:endParaRPr>
          </a:p>
          <a:p>
            <a:pPr algn="l"/>
            <a:r>
              <a:rPr lang="ko-KR" altLang="en-US" sz="1200" b="1" dirty="0" smtClean="0">
                <a:solidFill>
                  <a:schemeClr val="accent2"/>
                </a:solidFill>
              </a:rPr>
              <a:t> ③ 실험실 위치 선택</a:t>
            </a:r>
            <a:endParaRPr lang="en-US" altLang="ko-KR" sz="1200" b="1" dirty="0" smtClean="0">
              <a:solidFill>
                <a:schemeClr val="accent2"/>
              </a:solidFill>
            </a:endParaRPr>
          </a:p>
          <a:p>
            <a:pPr algn="l"/>
            <a:r>
              <a:rPr lang="ko-KR" altLang="en-US" sz="1200" b="1" dirty="0" smtClean="0">
                <a:solidFill>
                  <a:srgbClr val="FF0000"/>
                </a:solidFill>
              </a:rPr>
              <a:t> ④ 과목 선택 총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6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과목 이수</a:t>
            </a:r>
            <a:endParaRPr lang="en-US" altLang="ko-KR" sz="1200" b="1" dirty="0" smtClean="0">
              <a:solidFill>
                <a:srgbClr val="FF0000"/>
              </a:solidFill>
            </a:endParaRPr>
          </a:p>
          <a:p>
            <a:pPr algn="l"/>
            <a:r>
              <a:rPr lang="en-US" altLang="ko-KR" sz="1200" b="1" dirty="0">
                <a:solidFill>
                  <a:srgbClr val="FF0000"/>
                </a:solidFill>
              </a:rPr>
              <a:t>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  (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필수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4 +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선택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2)</a:t>
            </a:r>
          </a:p>
          <a:p>
            <a:pPr algn="l"/>
            <a:r>
              <a:rPr lang="en-US" altLang="ko-KR" sz="1200" b="1" dirty="0">
                <a:solidFill>
                  <a:schemeClr val="accent2"/>
                </a:solidFill>
              </a:rPr>
              <a:t> </a:t>
            </a:r>
            <a:r>
              <a:rPr lang="ko-KR" altLang="en-US" sz="1200" b="1" dirty="0" smtClean="0">
                <a:solidFill>
                  <a:schemeClr val="accent2"/>
                </a:solidFill>
              </a:rPr>
              <a:t>⑤ 설정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(</a:t>
            </a:r>
            <a:r>
              <a:rPr lang="ko-KR" altLang="en-US" sz="1200" b="1" dirty="0" smtClean="0">
                <a:solidFill>
                  <a:schemeClr val="accent2"/>
                </a:solidFill>
              </a:rPr>
              <a:t>저장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)</a:t>
            </a:r>
            <a:endParaRPr lang="ko-KR" altLang="en-US" sz="1200" dirty="0" smtClean="0">
              <a:solidFill>
                <a:schemeClr val="accent2"/>
              </a:solidFill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3533800" y="4516061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2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28" name="직사각형 27"/>
          <p:cNvSpPr/>
          <p:nvPr/>
        </p:nvSpPr>
        <p:spPr bwMode="auto">
          <a:xfrm flipH="1">
            <a:off x="3749824" y="4634322"/>
            <a:ext cx="2664296" cy="52399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29" name="직사각형 28"/>
          <p:cNvSpPr/>
          <p:nvPr/>
        </p:nvSpPr>
        <p:spPr bwMode="auto">
          <a:xfrm flipH="1">
            <a:off x="3028568" y="5546799"/>
            <a:ext cx="4249647" cy="52399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30" name="직사각형 29"/>
          <p:cNvSpPr/>
          <p:nvPr/>
        </p:nvSpPr>
        <p:spPr bwMode="auto">
          <a:xfrm>
            <a:off x="3595430" y="6095410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4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64" y="1298545"/>
            <a:ext cx="7128792" cy="4018718"/>
          </a:xfrm>
          <a:prstGeom prst="rect">
            <a:avLst/>
          </a:prstGeom>
        </p:spPr>
      </p:pic>
      <p:sp>
        <p:nvSpPr>
          <p:cNvPr id="17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5. </a:t>
            </a:r>
            <a:r>
              <a:rPr lang="ko-KR" altLang="en-US" dirty="0" smtClean="0"/>
              <a:t>안전교육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실험실 안전교육 수강</a:t>
            </a:r>
          </a:p>
        </p:txBody>
      </p:sp>
      <p:sp>
        <p:nvSpPr>
          <p:cNvPr id="14" name="직사각형 13"/>
          <p:cNvSpPr/>
          <p:nvPr/>
        </p:nvSpPr>
        <p:spPr bwMode="auto">
          <a:xfrm flipV="1">
            <a:off x="6389260" y="3832479"/>
            <a:ext cx="721707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7" name="직사각형 6"/>
          <p:cNvSpPr/>
          <p:nvPr/>
        </p:nvSpPr>
        <p:spPr bwMode="auto">
          <a:xfrm>
            <a:off x="6252861" y="3696912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1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8" name="사각형 설명선 7"/>
          <p:cNvSpPr/>
          <p:nvPr/>
        </p:nvSpPr>
        <p:spPr bwMode="auto">
          <a:xfrm>
            <a:off x="6040291" y="3213592"/>
            <a:ext cx="1097378" cy="403160"/>
          </a:xfrm>
          <a:prstGeom prst="wedgeRectCallout">
            <a:avLst>
              <a:gd name="adj1" fmla="val 4102"/>
              <a:gd name="adj2" fmla="val 102372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 smtClean="0">
                <a:solidFill>
                  <a:schemeClr val="accent2"/>
                </a:solidFill>
              </a:rPr>
              <a:t>  ① </a:t>
            </a:r>
            <a:r>
              <a:rPr lang="ko-KR" altLang="en-US" sz="1200" b="1" dirty="0" err="1" smtClean="0">
                <a:solidFill>
                  <a:schemeClr val="accent2"/>
                </a:solidFill>
              </a:rPr>
              <a:t>교육수강</a:t>
            </a:r>
            <a:endParaRPr lang="ko-KR" altLang="en-US" sz="1200" dirty="0" smtClean="0">
              <a:solidFill>
                <a:schemeClr val="accent2"/>
              </a:solidFill>
            </a:endParaRPr>
          </a:p>
        </p:txBody>
      </p:sp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151" y="4127725"/>
            <a:ext cx="3888422" cy="2594803"/>
          </a:xfrm>
          <a:prstGeom prst="rect">
            <a:avLst/>
          </a:prstGeom>
        </p:spPr>
      </p:pic>
      <p:sp>
        <p:nvSpPr>
          <p:cNvPr id="10" name="사각형 설명선 9"/>
          <p:cNvSpPr/>
          <p:nvPr/>
        </p:nvSpPr>
        <p:spPr bwMode="auto">
          <a:xfrm>
            <a:off x="4761510" y="4175900"/>
            <a:ext cx="1573302" cy="403160"/>
          </a:xfrm>
          <a:prstGeom prst="wedgeRectCallout">
            <a:avLst>
              <a:gd name="adj1" fmla="val 4102"/>
              <a:gd name="adj2" fmla="val 102372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 smtClean="0">
                <a:solidFill>
                  <a:schemeClr val="accent2"/>
                </a:solidFill>
              </a:rPr>
              <a:t> </a:t>
            </a:r>
            <a:r>
              <a:rPr lang="ko-KR" altLang="ko-KR" sz="1200" b="1" dirty="0">
                <a:solidFill>
                  <a:schemeClr val="accent2"/>
                </a:solidFill>
              </a:rPr>
              <a:t>②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 </a:t>
            </a:r>
            <a:r>
              <a:rPr lang="ko-KR" altLang="en-US" sz="1200" b="1" dirty="0" smtClean="0">
                <a:solidFill>
                  <a:schemeClr val="accent2"/>
                </a:solidFill>
              </a:rPr>
              <a:t>타 과목으로 </a:t>
            </a:r>
            <a:r>
              <a:rPr lang="ko-KR" altLang="en-US" sz="1200" b="1" dirty="0">
                <a:solidFill>
                  <a:schemeClr val="accent2"/>
                </a:solidFill>
              </a:rPr>
              <a:t>변</a:t>
            </a:r>
            <a:r>
              <a:rPr lang="ko-KR" altLang="en-US" sz="1200" b="1" dirty="0" smtClean="0">
                <a:solidFill>
                  <a:schemeClr val="accent2"/>
                </a:solidFill>
              </a:rPr>
              <a:t>경</a:t>
            </a:r>
            <a:endParaRPr lang="ko-KR" altLang="en-US" sz="1200" dirty="0" smtClean="0">
              <a:solidFill>
                <a:schemeClr val="accent2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5275578" y="4682427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2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pic>
        <p:nvPicPr>
          <p:cNvPr id="5" name="그림 4" descr="화면 캡처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371" y="5037417"/>
            <a:ext cx="2690978" cy="20235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/>
              <a:t>6</a:t>
            </a:r>
            <a:r>
              <a:rPr lang="en-US" altLang="ko-KR" dirty="0" smtClean="0"/>
              <a:t>. </a:t>
            </a:r>
            <a:r>
              <a:rPr lang="en-US" altLang="ko-KR" dirty="0"/>
              <a:t>(</a:t>
            </a:r>
            <a:r>
              <a:rPr lang="ko-KR" altLang="en-US" dirty="0" smtClean="0"/>
              <a:t>실험실</a:t>
            </a:r>
            <a:r>
              <a:rPr lang="en-US" altLang="ko-KR" dirty="0" smtClean="0"/>
              <a:t>)</a:t>
            </a:r>
            <a:r>
              <a:rPr lang="ko-KR" altLang="en-US" dirty="0" smtClean="0"/>
              <a:t>안전교육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평가하기</a:t>
            </a:r>
          </a:p>
        </p:txBody>
      </p:sp>
      <p:pic>
        <p:nvPicPr>
          <p:cNvPr id="3" name="그림 2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696" y="1050454"/>
            <a:ext cx="6848315" cy="4307117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 bwMode="auto">
          <a:xfrm flipH="1">
            <a:off x="8574360" y="3354710"/>
            <a:ext cx="871651" cy="158417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5" name="직사각형 4"/>
          <p:cNvSpPr/>
          <p:nvPr/>
        </p:nvSpPr>
        <p:spPr bwMode="auto">
          <a:xfrm>
            <a:off x="6105248" y="4807469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2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6" name="사각형 설명선 5"/>
          <p:cNvSpPr/>
          <p:nvPr/>
        </p:nvSpPr>
        <p:spPr bwMode="auto">
          <a:xfrm>
            <a:off x="5158113" y="3374945"/>
            <a:ext cx="3408572" cy="995011"/>
          </a:xfrm>
          <a:prstGeom prst="wedgeRectCallout">
            <a:avLst>
              <a:gd name="adj1" fmla="val -13067"/>
              <a:gd name="adj2" fmla="val 100650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 smtClean="0">
                <a:solidFill>
                  <a:schemeClr val="accent2"/>
                </a:solidFill>
              </a:rPr>
              <a:t> ① </a:t>
            </a:r>
            <a:r>
              <a:rPr lang="ko-KR" altLang="en-US" sz="1200" b="1" dirty="0" smtClean="0">
                <a:solidFill>
                  <a:schemeClr val="accent2"/>
                </a:solidFill>
              </a:rPr>
              <a:t>모든 과목을 </a:t>
            </a:r>
            <a:r>
              <a:rPr lang="ko-KR" altLang="en-US" sz="1200" b="1" dirty="0" err="1" smtClean="0">
                <a:solidFill>
                  <a:schemeClr val="accent2"/>
                </a:solidFill>
              </a:rPr>
              <a:t>수강한후</a:t>
            </a:r>
            <a:r>
              <a:rPr lang="ko-KR" altLang="en-US" sz="1200" b="1" dirty="0" smtClean="0">
                <a:solidFill>
                  <a:schemeClr val="accent2"/>
                </a:solidFill>
              </a:rPr>
              <a:t> </a:t>
            </a:r>
            <a:endParaRPr lang="en-US" altLang="ko-KR" sz="1200" b="1" dirty="0" smtClean="0">
              <a:solidFill>
                <a:schemeClr val="accent2"/>
              </a:solidFill>
            </a:endParaRPr>
          </a:p>
          <a:p>
            <a:pPr algn="l"/>
            <a:r>
              <a:rPr lang="en-US" altLang="ko-KR" sz="1200" b="1" dirty="0" smtClean="0">
                <a:solidFill>
                  <a:schemeClr val="accent2"/>
                </a:solidFill>
              </a:rPr>
              <a:t> </a:t>
            </a:r>
            <a:r>
              <a:rPr lang="ko-KR" altLang="ko-KR" sz="1200" b="1" dirty="0" smtClean="0">
                <a:solidFill>
                  <a:schemeClr val="accent2"/>
                </a:solidFill>
              </a:rPr>
              <a:t>②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 </a:t>
            </a:r>
            <a:r>
              <a:rPr lang="ko-KR" altLang="en-US" sz="1200" b="1" dirty="0" smtClean="0">
                <a:solidFill>
                  <a:schemeClr val="accent2"/>
                </a:solidFill>
              </a:rPr>
              <a:t>평가하기를 완료</a:t>
            </a:r>
            <a:endParaRPr lang="en-US" altLang="ko-KR" sz="1200" b="1" dirty="0" smtClean="0">
              <a:solidFill>
                <a:schemeClr val="accent2"/>
              </a:solidFill>
            </a:endParaRPr>
          </a:p>
          <a:p>
            <a:pPr algn="l"/>
            <a:r>
              <a:rPr lang="en-US" altLang="ko-KR" sz="1200" b="1" dirty="0">
                <a:solidFill>
                  <a:schemeClr val="accent2"/>
                </a:solidFill>
              </a:rPr>
              <a:t> 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    (10</a:t>
            </a:r>
            <a:r>
              <a:rPr lang="ko-KR" altLang="en-US" sz="1200" b="1" dirty="0" err="1" smtClean="0">
                <a:solidFill>
                  <a:schemeClr val="accent2"/>
                </a:solidFill>
              </a:rPr>
              <a:t>문항중</a:t>
            </a:r>
            <a:r>
              <a:rPr lang="ko-KR" altLang="en-US" sz="1200" b="1" dirty="0" smtClean="0">
                <a:solidFill>
                  <a:schemeClr val="accent2"/>
                </a:solidFill>
              </a:rPr>
              <a:t> 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6</a:t>
            </a:r>
            <a:r>
              <a:rPr lang="ko-KR" altLang="en-US" sz="1200" b="1" dirty="0" err="1" smtClean="0">
                <a:solidFill>
                  <a:schemeClr val="accent2"/>
                </a:solidFill>
              </a:rPr>
              <a:t>문항이상</a:t>
            </a:r>
            <a:r>
              <a:rPr lang="ko-KR" altLang="en-US" sz="1200" b="1" dirty="0" smtClean="0">
                <a:solidFill>
                  <a:schemeClr val="accent2"/>
                </a:solidFill>
              </a:rPr>
              <a:t> </a:t>
            </a:r>
            <a:r>
              <a:rPr lang="ko-KR" altLang="en-US" sz="1200" b="1" dirty="0" err="1" smtClean="0">
                <a:solidFill>
                  <a:schemeClr val="accent2"/>
                </a:solidFill>
              </a:rPr>
              <a:t>정답시</a:t>
            </a:r>
            <a:r>
              <a:rPr lang="ko-KR" altLang="en-US" sz="1200" b="1" dirty="0" smtClean="0">
                <a:solidFill>
                  <a:schemeClr val="accent2"/>
                </a:solidFill>
              </a:rPr>
              <a:t> 교육 이수</a:t>
            </a:r>
            <a:r>
              <a:rPr lang="en-US" altLang="ko-KR" sz="1200" b="1" dirty="0">
                <a:solidFill>
                  <a:schemeClr val="accent2"/>
                </a:solidFill>
              </a:rPr>
              <a:t>)</a:t>
            </a:r>
            <a:endParaRPr lang="ko-KR" altLang="en-US" sz="1200" dirty="0" smtClean="0">
              <a:solidFill>
                <a:schemeClr val="accent2"/>
              </a:solidFill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8381083" y="3138686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1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pic>
        <p:nvPicPr>
          <p:cNvPr id="8" name="그림 7" descr="화면 캡처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143" y="3903850"/>
            <a:ext cx="3767561" cy="31680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05043797"/>
      </p:ext>
    </p:extLst>
  </p:cSld>
  <p:clrMapOvr>
    <a:masterClrMapping/>
  </p:clrMapOvr>
</p:sld>
</file>

<file path=ppt/theme/theme1.xml><?xml version="1.0" encoding="utf-8"?>
<a:theme xmlns:a="http://schemas.openxmlformats.org/drawingml/2006/main" name="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sz="10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돋움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51279</TotalTime>
  <Words>666</Words>
  <Application>Microsoft Office PowerPoint</Application>
  <PresentationFormat>사용자 지정</PresentationFormat>
  <Paragraphs>146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21</vt:i4>
      </vt:variant>
    </vt:vector>
  </HeadingPairs>
  <TitlesOfParts>
    <vt:vector size="32" baseType="lpstr">
      <vt:lpstr>HY견고딕</vt:lpstr>
      <vt:lpstr>HY헤드라인M</vt:lpstr>
      <vt:lpstr>굴림</vt:lpstr>
      <vt:lpstr>돋움</vt:lpstr>
      <vt:lpstr>돋움체</vt:lpstr>
      <vt:lpstr>맑은 고딕</vt:lpstr>
      <vt:lpstr>Arial</vt:lpstr>
      <vt:lpstr>Trebuchet MS</vt:lpstr>
      <vt:lpstr>1_기본 디자인</vt:lpstr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Nexgen Associates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HYU</cp:lastModifiedBy>
  <cp:revision>4789</cp:revision>
  <cp:lastPrinted>2002-08-27T01:57:16Z</cp:lastPrinted>
  <dcterms:created xsi:type="dcterms:W3CDTF">2000-03-25T02:49:00Z</dcterms:created>
  <dcterms:modified xsi:type="dcterms:W3CDTF">2017-09-06T07:43:43Z</dcterms:modified>
</cp:coreProperties>
</file>