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7" r:id="rId4"/>
    <p:sldId id="261" r:id="rId5"/>
    <p:sldId id="263" r:id="rId6"/>
    <p:sldId id="265" r:id="rId7"/>
    <p:sldId id="266" r:id="rId8"/>
    <p:sldId id="268" r:id="rId9"/>
    <p:sldId id="272" r:id="rId10"/>
    <p:sldId id="269" r:id="rId11"/>
    <p:sldId id="270" r:id="rId12"/>
    <p:sldId id="276" r:id="rId13"/>
    <p:sldId id="277" r:id="rId14"/>
    <p:sldId id="278" r:id="rId15"/>
    <p:sldId id="271" r:id="rId16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3983FA"/>
    <a:srgbClr val="3782FB"/>
    <a:srgbClr val="969696"/>
    <a:srgbClr val="2677FA"/>
    <a:srgbClr val="0066CC"/>
    <a:srgbClr val="B4B4B4"/>
    <a:srgbClr val="004C86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792" autoAdjust="0"/>
  </p:normalViewPr>
  <p:slideViewPr>
    <p:cSldViewPr snapToGrid="0">
      <p:cViewPr varScale="1">
        <p:scale>
          <a:sx n="73" d="100"/>
          <a:sy n="73" d="100"/>
        </p:scale>
        <p:origin x="16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59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332815-EDBD-431D-B5D5-1005D737C001}" type="datetimeFigureOut">
              <a:rPr lang="ko-KR" altLang="en-US"/>
              <a:pPr>
                <a:defRPr/>
              </a:pPr>
              <a:t>2018-08-01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054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054"/>
            <a:ext cx="2946400" cy="4969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CFA5E371-9BD7-4FE4-9FEA-0BF496262A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32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5CE9E2-3F88-49AC-B67F-5228AE0B6932}" type="datetimeFigureOut">
              <a:rPr lang="ko-KR" altLang="en-US"/>
              <a:pPr>
                <a:defRPr/>
              </a:pPr>
              <a:t>2018-08-01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5636"/>
            <a:ext cx="5438775" cy="446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054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054"/>
            <a:ext cx="2946400" cy="4969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39AB906A-ECA3-476B-92E1-783278D8E5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50"/>
          <p:cNvGrpSpPr>
            <a:grpSpLocks/>
          </p:cNvGrpSpPr>
          <p:nvPr userDrawn="1"/>
        </p:nvGrpSpPr>
        <p:grpSpPr bwMode="auto">
          <a:xfrm>
            <a:off x="3365500" y="2347913"/>
            <a:ext cx="5778500" cy="4367212"/>
            <a:chOff x="3364992" y="2348179"/>
            <a:chExt cx="5779008" cy="4367175"/>
          </a:xfrm>
        </p:grpSpPr>
        <p:cxnSp>
          <p:nvCxnSpPr>
            <p:cNvPr id="5" name="직선 연결선 4"/>
            <p:cNvCxnSpPr/>
            <p:nvPr userDrawn="1"/>
          </p:nvCxnSpPr>
          <p:spPr>
            <a:xfrm>
              <a:off x="8661358" y="2348179"/>
              <a:ext cx="0" cy="3870292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 userDrawn="1"/>
          </p:nvCxnSpPr>
          <p:spPr>
            <a:xfrm>
              <a:off x="3364992" y="6210533"/>
              <a:ext cx="5304304" cy="0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 userDrawn="1"/>
          </p:nvCxnSpPr>
          <p:spPr>
            <a:xfrm>
              <a:off x="8669296" y="6210533"/>
              <a:ext cx="474704" cy="504821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51"/>
          <p:cNvGrpSpPr>
            <a:grpSpLocks/>
          </p:cNvGrpSpPr>
          <p:nvPr userDrawn="1"/>
        </p:nvGrpSpPr>
        <p:grpSpPr bwMode="auto">
          <a:xfrm>
            <a:off x="6669088" y="4711700"/>
            <a:ext cx="2224087" cy="2012950"/>
            <a:chOff x="6668825" y="4710989"/>
            <a:chExt cx="2224927" cy="2014338"/>
          </a:xfrm>
        </p:grpSpPr>
        <p:pic>
          <p:nvPicPr>
            <p:cNvPr id="9" name="그림 11" descr="하이리온1-02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8825" y="4710989"/>
              <a:ext cx="2224927" cy="20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그림 12" descr="하이리온1-02-2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3740" y="4766348"/>
              <a:ext cx="4476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직사각형 12"/>
          <p:cNvSpPr/>
          <p:nvPr userDrawn="1"/>
        </p:nvSpPr>
        <p:spPr>
          <a:xfrm>
            <a:off x="320675" y="350838"/>
            <a:ext cx="4979988" cy="4775200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4" name="그림 14" descr="하이리온1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5988" y="204788"/>
            <a:ext cx="1636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 userDrawn="1"/>
        </p:nvCxnSpPr>
        <p:spPr>
          <a:xfrm>
            <a:off x="431800" y="6035675"/>
            <a:ext cx="431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07975" y="6108700"/>
            <a:ext cx="9652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소속</a:t>
            </a:r>
            <a:r>
              <a:rPr kumimoji="0" lang="en-US" altLang="ko-K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/</a:t>
            </a:r>
            <a:r>
              <a:rPr kumimoji="0" lang="ko-KR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작성자</a:t>
            </a:r>
            <a:endParaRPr kumimoji="0" lang="en-US" altLang="ko-KR" sz="105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2012.00</a:t>
            </a:r>
            <a:endParaRPr kumimoji="0" lang="ko-KR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그림 18" descr="하이리온1-02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150" y="5727700"/>
            <a:ext cx="105727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개체 틀 1"/>
          <p:cNvSpPr>
            <a:spLocks noGrp="1"/>
          </p:cNvSpPr>
          <p:nvPr>
            <p:ph type="title"/>
          </p:nvPr>
        </p:nvSpPr>
        <p:spPr>
          <a:xfrm>
            <a:off x="633190" y="387815"/>
            <a:ext cx="6464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3800" b="1" spc="-15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35406" y="1350769"/>
            <a:ext cx="6489700" cy="5588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A6CE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6"/>
          <p:cNvGrpSpPr>
            <a:grpSpLocks/>
          </p:cNvGrpSpPr>
          <p:nvPr userDrawn="1"/>
        </p:nvGrpSpPr>
        <p:grpSpPr bwMode="auto">
          <a:xfrm>
            <a:off x="0" y="1276350"/>
            <a:ext cx="9144000" cy="5438775"/>
            <a:chOff x="0" y="1277007"/>
            <a:chExt cx="9144000" cy="5438347"/>
          </a:xfrm>
        </p:grpSpPr>
        <p:cxnSp>
          <p:nvCxnSpPr>
            <p:cNvPr id="7" name="직선 연결선 6"/>
            <p:cNvCxnSpPr/>
            <p:nvPr userDrawn="1"/>
          </p:nvCxnSpPr>
          <p:spPr>
            <a:xfrm>
              <a:off x="8661400" y="1277007"/>
              <a:ext cx="0" cy="4941499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 userDrawn="1"/>
          </p:nvCxnSpPr>
          <p:spPr>
            <a:xfrm>
              <a:off x="0" y="6210569"/>
              <a:ext cx="8667750" cy="0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 userDrawn="1"/>
          </p:nvCxnSpPr>
          <p:spPr>
            <a:xfrm>
              <a:off x="8667750" y="6210569"/>
              <a:ext cx="476250" cy="504785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 userDrawn="1"/>
        </p:nvSpPr>
        <p:spPr>
          <a:xfrm>
            <a:off x="320675" y="350838"/>
            <a:ext cx="8518525" cy="1020762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1" name="그림 11" descr="하이리온1-0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4714875"/>
            <a:ext cx="2227262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94884" y="208872"/>
            <a:ext cx="3771900" cy="890587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058885" y="1768369"/>
            <a:ext cx="5519057" cy="3230563"/>
          </a:xfr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0675" y="350838"/>
            <a:ext cx="8518525" cy="1020762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8" name="그림 8" descr="하이리온1-0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4846638"/>
            <a:ext cx="13525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228724" y="1536700"/>
            <a:ext cx="6229351" cy="3230563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부제목 4"/>
          <p:cNvSpPr>
            <a:spLocks noGrp="1"/>
          </p:cNvSpPr>
          <p:nvPr>
            <p:ph type="subTitle" idx="10"/>
          </p:nvPr>
        </p:nvSpPr>
        <p:spPr>
          <a:xfrm>
            <a:off x="5325534" y="419099"/>
            <a:ext cx="3454400" cy="368300"/>
          </a:xfrm>
        </p:spPr>
        <p:txBody>
          <a:bodyPr>
            <a:normAutofit/>
          </a:bodyPr>
          <a:lstStyle>
            <a:lvl1pPr algn="r">
              <a:buNone/>
              <a:defRPr sz="1400" b="0">
                <a:solidFill>
                  <a:srgbClr val="A6CE39"/>
                </a:solidFill>
              </a:defRPr>
            </a:lvl1pPr>
          </a:lstStyle>
          <a:p>
            <a:r>
              <a:rPr lang="ko-KR" altLang="en-US" dirty="0" err="1" smtClean="0"/>
              <a:t>중제목을</a:t>
            </a:r>
            <a:r>
              <a:rPr lang="ko-KR" altLang="en-US" dirty="0" smtClean="0"/>
              <a:t> 입력하세요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394884" y="208872"/>
            <a:ext cx="3771900" cy="890587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8661400" y="0"/>
            <a:ext cx="0" cy="6218238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0" y="6210300"/>
            <a:ext cx="8667750" cy="0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667750" y="6210300"/>
            <a:ext cx="476250" cy="504825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9" descr="하이리온1-09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938" y="3079750"/>
            <a:ext cx="2614612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11" descr="하이리온1-07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5937250"/>
            <a:ext cx="23098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12" descr="하이리온1-06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63" y="4144963"/>
            <a:ext cx="15605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16"/>
          <p:cNvSpPr>
            <a:spLocks noGrp="1"/>
          </p:cNvSpPr>
          <p:nvPr>
            <p:ph type="body" sz="quarter" idx="10"/>
          </p:nvPr>
        </p:nvSpPr>
        <p:spPr>
          <a:xfrm>
            <a:off x="242125" y="6241961"/>
            <a:ext cx="4622800" cy="21544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None/>
              <a:defRPr sz="800">
                <a:solidFill>
                  <a:srgbClr val="969696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2676838" y="1819187"/>
            <a:ext cx="3771900" cy="89058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4C8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8661400" y="0"/>
            <a:ext cx="0" cy="6218238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-220663" y="6210300"/>
            <a:ext cx="8888413" cy="0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667750" y="6210300"/>
            <a:ext cx="476250" cy="504825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9" descr="하이리온1-09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938" y="3079750"/>
            <a:ext cx="2614612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11" descr="하이리온1-07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5938838"/>
            <a:ext cx="23098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12" descr="하이리온1-06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63" y="4144963"/>
            <a:ext cx="15605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16"/>
          <p:cNvSpPr>
            <a:spLocks noGrp="1"/>
          </p:cNvSpPr>
          <p:nvPr>
            <p:ph type="body" sz="quarter" idx="10"/>
          </p:nvPr>
        </p:nvSpPr>
        <p:spPr>
          <a:xfrm>
            <a:off x="242125" y="6241961"/>
            <a:ext cx="4622800" cy="21544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None/>
              <a:defRPr sz="800">
                <a:solidFill>
                  <a:srgbClr val="969696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2676838" y="1819187"/>
            <a:ext cx="3771900" cy="89058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4C8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272601-DB75-44BB-B862-241D30C55B52}" type="datetimeFigureOut">
              <a:rPr lang="ko-KR" altLang="en-US"/>
              <a:pPr>
                <a:defRPr/>
              </a:pPr>
              <a:t>2018-08-01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45BF2DBB-1E9B-4DA6-9293-42C3F2DD0D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hanyang.ac.k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hanyang.ac.k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2750" y="222250"/>
            <a:ext cx="7265988" cy="184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한양인 주차정기권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dirty="0" smtClean="0">
                <a:latin typeface="나눔고딕" pitchFamily="50" charset="-127"/>
                <a:ea typeface="나눔고딕" pitchFamily="50" charset="-127"/>
              </a:rPr>
            </a:b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신청 안내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71" name="부제목 2"/>
          <p:cNvSpPr>
            <a:spLocks noGrp="1"/>
          </p:cNvSpPr>
          <p:nvPr>
            <p:ph type="subTitle" idx="1"/>
          </p:nvPr>
        </p:nvSpPr>
        <p:spPr>
          <a:xfrm>
            <a:off x="463550" y="1728788"/>
            <a:ext cx="6489700" cy="433387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2018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년 </a:t>
            </a:r>
            <a:r>
              <a:rPr lang="en-US" altLang="ko-KR" b="1" dirty="0"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2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학기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1450" y="5905500"/>
            <a:ext cx="25717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95275" y="6086475"/>
            <a:ext cx="3486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200" b="1" dirty="0" err="1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관리처</a:t>
            </a:r>
            <a:r>
              <a:rPr lang="ko-KR" altLang="en-US" sz="12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b="1" dirty="0" err="1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관재팀</a:t>
            </a:r>
            <a:endParaRPr lang="en-US" altLang="ko-KR" sz="1200" b="1" dirty="0">
              <a:solidFill>
                <a:srgbClr val="A6CE39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40" descr="5_개인정보제공동의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4951413"/>
            <a:ext cx="4410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그림 43" descr="5_개인정보제공동의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648075"/>
            <a:ext cx="4410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그림 41" descr="5_개인정보제공동의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3" y="2203450"/>
            <a:ext cx="44164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5477165" y="971550"/>
            <a:ext cx="271433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00075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내용입력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962025" y="1866900"/>
            <a:ext cx="74338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300" b="1" dirty="0" err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 팝업 페이지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개인정보 제공 동의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확인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39775" y="3054350"/>
            <a:ext cx="1665288" cy="14605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5205413" y="2971800"/>
            <a:ext cx="3819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100" b="1" i="1">
                <a:latin typeface="나눔고딕" pitchFamily="50" charset="-127"/>
                <a:ea typeface="나눔고딕" pitchFamily="50" charset="-127"/>
              </a:rPr>
              <a:t>한양인주차정기권 이용자는 개인정보 제공 동의 체크</a:t>
            </a:r>
            <a:r>
              <a:rPr lang="en-US" altLang="ko-KR" sz="1100" b="1" i="1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i="1">
                <a:latin typeface="나눔고딕" pitchFamily="50" charset="-127"/>
                <a:ea typeface="나눔고딕" pitchFamily="50" charset="-127"/>
              </a:rPr>
              <a:t>필수</a:t>
            </a:r>
            <a:r>
              <a:rPr lang="en-US" altLang="ko-KR" sz="1100" b="1" i="1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100" b="1" i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36600" y="5822950"/>
            <a:ext cx="1906588" cy="147638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742950" y="5600700"/>
            <a:ext cx="2219325" cy="150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739775" y="4919663"/>
            <a:ext cx="1463675" cy="155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0" name="직사각형 49"/>
          <p:cNvSpPr/>
          <p:nvPr/>
        </p:nvSpPr>
        <p:spPr>
          <a:xfrm>
            <a:off x="736600" y="3508375"/>
            <a:ext cx="1665288" cy="14605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742950" y="3935413"/>
            <a:ext cx="1665288" cy="14605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2" name="직사각형 51"/>
          <p:cNvSpPr/>
          <p:nvPr/>
        </p:nvSpPr>
        <p:spPr>
          <a:xfrm>
            <a:off x="2333625" y="6140450"/>
            <a:ext cx="492125" cy="215900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cxnSp>
        <p:nvCxnSpPr>
          <p:cNvPr id="53" name="직선 연결선 52"/>
          <p:cNvCxnSpPr/>
          <p:nvPr/>
        </p:nvCxnSpPr>
        <p:spPr>
          <a:xfrm>
            <a:off x="2411413" y="3114675"/>
            <a:ext cx="2790825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2408238" y="3578225"/>
            <a:ext cx="3214687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5624513" y="3257550"/>
            <a:ext cx="0" cy="323850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2405063" y="4005263"/>
            <a:ext cx="3652837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H="1">
            <a:off x="6056313" y="3287713"/>
            <a:ext cx="1587" cy="717550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2205038" y="4979988"/>
            <a:ext cx="4367212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6570663" y="3282950"/>
            <a:ext cx="0" cy="1693863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2968625" y="5681663"/>
            <a:ext cx="4075113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7040563" y="3281363"/>
            <a:ext cx="0" cy="2401887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2643188" y="5897563"/>
            <a:ext cx="4818062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>
            <a:off x="7456488" y="3286125"/>
            <a:ext cx="0" cy="2614613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12153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[5]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신청내용 저장 화면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232076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리스트</a:t>
            </a:r>
            <a:endParaRPr lang="ko-KR" altLang="en-US" sz="1300" dirty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612202" y="6098450"/>
            <a:ext cx="5972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주차관리사무소 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 err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과학기술관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지하</a:t>
            </a:r>
            <a:r>
              <a:rPr lang="en-US" altLang="ko-KR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층 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/ 02-2220-1880</a:t>
            </a:r>
            <a:r>
              <a:rPr lang="en-US" altLang="ko-KR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eaLnBrk="1" latinLnBrk="1" hangingPunct="1"/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▶ 통장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입금시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반드시 신청자 본인의 이름으로 납부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25657"/>
              </p:ext>
            </p:extLst>
          </p:nvPr>
        </p:nvGraphicFramePr>
        <p:xfrm>
          <a:off x="727075" y="4597399"/>
          <a:ext cx="6767513" cy="137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2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정기권 구분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사용등록 처리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5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급여공제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 내용에 이상 이 없는 경우 사용등록 처리완료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별도 방문납부 없음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방문결제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과학 기술관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B2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주차관리사무소 방문하여 이용 금액 납부 후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사용등록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처리완료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신청반려자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제외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8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통장입금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latinLnBrk="1" hangingPunct="1"/>
                      <a:r>
                        <a:rPr lang="ko-KR" altLang="en-US" sz="10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관재팀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주차비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통장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신한은행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100-030-940910)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입금 확인 후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(1~2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 소요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에 사용 가능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ko-KR" altLang="en-US" sz="1000" b="1" dirty="0" smtClean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555627"/>
                  </a:ext>
                </a:extLst>
              </a:tr>
            </a:tbl>
          </a:graphicData>
        </a:graphic>
      </p:graphicFrame>
      <p:sp>
        <p:nvSpPr>
          <p:cNvPr id="17425" name="TextBox 5"/>
          <p:cNvSpPr txBox="1">
            <a:spLocks noChangeArrowheads="1"/>
          </p:cNvSpPr>
          <p:nvPr/>
        </p:nvSpPr>
        <p:spPr bwMode="auto">
          <a:xfrm>
            <a:off x="5292437" y="971550"/>
            <a:ext cx="2899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8" y="2231162"/>
            <a:ext cx="8759842" cy="21809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394036" y="971550"/>
            <a:ext cx="279746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378404" y="1543050"/>
            <a:ext cx="184756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[6]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</a:t>
            </a: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398608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43243"/>
              </p:ext>
            </p:extLst>
          </p:nvPr>
        </p:nvGraphicFramePr>
        <p:xfrm>
          <a:off x="7093249" y="2178518"/>
          <a:ext cx="1999086" cy="234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62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연장신청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405">
                <a:tc>
                  <a:txBody>
                    <a:bodyPr/>
                    <a:lstStyle/>
                    <a:p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① 신청일자  설정 및 조회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직전 학기 시작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전부터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~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시작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후까지로 기간을 넉넉히 설정 후 조회 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ex) 2018-2</a:t>
                      </a:r>
                      <a:r>
                        <a:rPr lang="ko-KR" altLang="en-US" sz="9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신청의 경우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2018.1.01~2018.05.31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로 기간을 넉넉히 설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 후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2018-1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 데이터 조회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②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조회   ③ 조회 리스트 체크       ④ 체크 √ 후 연장신청 클릭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9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⑤ 정기권 신청 </a:t>
                      </a:r>
                      <a:r>
                        <a:rPr lang="ko-KR" altLang="en-US" sz="1000" b="1" baseline="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팝업창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개인정보제공동의 체크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√ 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후 저장</a:t>
                      </a:r>
                      <a:endParaRPr lang="ko-KR" altLang="en-US" sz="1000" b="0" dirty="0" smtClean="0">
                        <a:solidFill>
                          <a:srgbClr val="969696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7" name="TextBox 19"/>
          <p:cNvSpPr txBox="1">
            <a:spLocks noChangeArrowheads="1"/>
          </p:cNvSpPr>
          <p:nvPr/>
        </p:nvSpPr>
        <p:spPr bwMode="auto">
          <a:xfrm>
            <a:off x="3232727" y="1854668"/>
            <a:ext cx="548582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▶사용종료일자가 만료되기 전</a:t>
            </a:r>
            <a:r>
              <a:rPr lang="en-US" altLang="ko-KR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연장신청 해주시기 바랍니다</a:t>
            </a:r>
            <a:r>
              <a:rPr lang="en-US" altLang="ko-KR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1" y="2159000"/>
            <a:ext cx="6482763" cy="4450806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068618" y="3805979"/>
            <a:ext cx="1408546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650182" y="4063999"/>
            <a:ext cx="235528" cy="292100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294583" y="5235884"/>
            <a:ext cx="47567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216073" y="4648199"/>
            <a:ext cx="27709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09601" y="5235884"/>
            <a:ext cx="27709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504873" y="971550"/>
            <a:ext cx="268662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04787" y="1497012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[6]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</a:t>
            </a: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204787" y="1877291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(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신청저장 완료 화면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)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39500"/>
              </p:ext>
            </p:extLst>
          </p:nvPr>
        </p:nvGraphicFramePr>
        <p:xfrm>
          <a:off x="762000" y="4895850"/>
          <a:ext cx="6467475" cy="156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9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유의사항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9" marB="457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1">
                <a:tc>
                  <a:txBody>
                    <a:bodyPr/>
                    <a:lstStyle/>
                    <a:p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① 신청 리스트 클릭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후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 결제구분 및 현금영수증 발급정보 수정 가능</a:t>
                      </a:r>
                      <a:endParaRPr lang="en-US" altLang="ko-KR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9" marB="457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②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학기권과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월권 신청은 별도 정기권구분으로 연장신청 연동 불가</a:t>
                      </a:r>
                      <a:endParaRPr lang="en-US" altLang="ko-KR" sz="1000" b="1" baseline="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○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연장신청 가능 </a:t>
                      </a:r>
                      <a:r>
                        <a:rPr lang="en-US" altLang="ko-KR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err="1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→</a:t>
                      </a:r>
                      <a:r>
                        <a:rPr lang="ko-KR" altLang="en-US" sz="1000" b="1" dirty="0" err="1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권→월 권</a:t>
                      </a:r>
                      <a:endParaRPr lang="en-US" altLang="ko-KR" sz="1000" b="1" dirty="0" smtClean="0">
                        <a:solidFill>
                          <a:srgbClr val="3782FB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○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연장신청 불가 </a:t>
                      </a:r>
                      <a:r>
                        <a:rPr lang="en-US" altLang="ko-KR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err="1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학기권→월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권 </a:t>
                      </a:r>
                      <a:r>
                        <a:rPr lang="ko-KR" altLang="en-US" sz="1000" b="1" baseline="0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 신규 신청으로 등록</a:t>
                      </a:r>
                      <a:endParaRPr lang="en-US" altLang="ko-KR" sz="1000" b="1" baseline="0" dirty="0" smtClean="0">
                        <a:solidFill>
                          <a:srgbClr val="3782FB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9" marB="457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1622425" y="5846763"/>
            <a:ext cx="2222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kumimoji="0" lang="en-US" altLang="ko-KR" sz="1050" b="1" dirty="0">
                <a:solidFill>
                  <a:srgbClr val="3782FB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295900" y="4057650"/>
            <a:ext cx="419100" cy="2000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86375" y="4333875"/>
            <a:ext cx="419100" cy="2000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8" y="2261276"/>
            <a:ext cx="8509802" cy="244003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95288" y="3918115"/>
            <a:ext cx="8405812" cy="139535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오른쪽 화살표 2"/>
          <p:cNvSpPr/>
          <p:nvPr/>
        </p:nvSpPr>
        <p:spPr>
          <a:xfrm>
            <a:off x="2743463" y="6187935"/>
            <a:ext cx="160189" cy="8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523345" y="971550"/>
            <a:ext cx="266815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12142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[7]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변경신청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213898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한양인주차정기권신청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변경신청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30334"/>
              </p:ext>
            </p:extLst>
          </p:nvPr>
        </p:nvGraphicFramePr>
        <p:xfrm>
          <a:off x="762000" y="4629150"/>
          <a:ext cx="6467475" cy="1594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변경신청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① 신청일자  설정 및 조회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 중인 당해 학기 시작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전부터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~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시작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후까지로 기간을 넉넉히 설정 후 조회 </a:t>
                      </a:r>
                      <a:endParaRPr lang="en-US" altLang="ko-KR" sz="900" b="1" dirty="0" smtClean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ex. 2018-1</a:t>
                      </a:r>
                      <a:r>
                        <a:rPr lang="ko-KR" altLang="en-US" sz="9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변경 신청의 경우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2018.1.01~2018.05.31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로 기간을 넉넉히 설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 후 조회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②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조회        ③ 조회 리스트 체크 √       ④ 변경신청 클릭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⑤ 정기권 신청 </a:t>
                      </a:r>
                      <a:r>
                        <a:rPr lang="ko-KR" altLang="en-US" sz="1000" b="1" baseline="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팝업창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차량변경 내용 입력 및 개인정보제공동의 체크 √ 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후 저장</a:t>
                      </a:r>
                      <a:endParaRPr lang="ko-KR" altLang="en-US" sz="1000" b="0" dirty="0" smtClean="0">
                        <a:solidFill>
                          <a:srgbClr val="969696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0" y="2153663"/>
            <a:ext cx="8859384" cy="239062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191703" y="2992324"/>
            <a:ext cx="155084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552873" y="3201494"/>
            <a:ext cx="332510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302338" y="3598794"/>
            <a:ext cx="332510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23273" y="4023667"/>
            <a:ext cx="238270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캠퍼스 주차이용 유의사항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732588" y="971550"/>
            <a:ext cx="1470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기타 안내사항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19481"/>
              </p:ext>
            </p:extLst>
          </p:nvPr>
        </p:nvGraphicFramePr>
        <p:xfrm>
          <a:off x="609600" y="1685925"/>
          <a:ext cx="7073900" cy="141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기타 안내사항</a:t>
                      </a:r>
                    </a:p>
                  </a:txBody>
                  <a:tcPr marL="91450" marR="9145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학년도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학기권은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2018.08.31(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금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자동 만료됨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50" marR="9145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장애인 복지카드 제시시 급수와 관계없이 무료 출차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당사자 미탑승시 불가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50" marR="9145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통장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입금시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관재팀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주차비</a:t>
                      </a: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신한은행</a:t>
                      </a:r>
                      <a:r>
                        <a:rPr lang="ko-KR" alt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100-030-940910)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통장으로 요금 납부 확인 후에 사용 등록 예정</a:t>
                      </a:r>
                    </a:p>
                  </a:txBody>
                  <a:tcPr marL="91450" marR="9145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56166"/>
              </p:ext>
            </p:extLst>
          </p:nvPr>
        </p:nvGraphicFramePr>
        <p:xfrm>
          <a:off x="609600" y="3551238"/>
          <a:ext cx="7064375" cy="133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캠퍼스내 불법주차 금지 안내</a:t>
                      </a:r>
                    </a:p>
                  </a:txBody>
                  <a:tcPr marL="91442" marR="91442" marT="45742" marB="4574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4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보행자 안전 및 원활한 차량통행을 위하여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주차면적 외 불법주차 금지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위반 시 사진촬영 및 적발기록 누적으로 정기권 이용정지 처리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2" marR="91442" marT="45742" marB="4574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장애인전용주차구역 주차위반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적발시 법령에 의거  관련 기관에서 과태료 부과 등 처벌조치 시행 중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수시 단속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2" marR="91442" marT="45742" marB="4574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목차</a:t>
            </a:r>
          </a:p>
        </p:txBody>
      </p:sp>
      <p:sp>
        <p:nvSpPr>
          <p:cNvPr id="8195" name="내용 개체 틀 2"/>
          <p:cNvSpPr>
            <a:spLocks noGrp="1"/>
          </p:cNvSpPr>
          <p:nvPr>
            <p:ph idx="1"/>
          </p:nvPr>
        </p:nvSpPr>
        <p:spPr>
          <a:xfrm>
            <a:off x="877888" y="1692275"/>
            <a:ext cx="7351712" cy="3851275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Chapter 1</a:t>
            </a:r>
            <a:r>
              <a:rPr lang="en-US" altLang="ko-KR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: </a:t>
            </a:r>
            <a:r>
              <a:rPr lang="ko-KR" altLang="en-US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 신청 일정</a:t>
            </a:r>
            <a:endParaRPr lang="en-US" altLang="ko-KR" b="1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 전 유의사항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신청기간 및 이용 금액 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altLang="ko-KR" sz="16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Chapter 2</a:t>
            </a:r>
            <a:r>
              <a:rPr lang="en-US" altLang="ko-KR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: </a:t>
            </a:r>
            <a:r>
              <a:rPr lang="ko-KR" altLang="en-US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 신청 방법</a:t>
            </a:r>
            <a:endParaRPr lang="en-US" altLang="ko-KR" b="1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포털사이트 신청 매뉴얼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등록절차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altLang="ko-KR" sz="16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Chapter 3</a:t>
            </a:r>
            <a:r>
              <a:rPr lang="en-US" altLang="ko-KR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: </a:t>
            </a:r>
            <a:r>
              <a:rPr lang="ko-KR" altLang="en-US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캠퍼스 주차이용 유의사항</a:t>
            </a:r>
            <a:endParaRPr lang="en-US" altLang="ko-KR" b="1" smtClean="0">
              <a:solidFill>
                <a:schemeClr val="tx1"/>
              </a:solidFill>
              <a:latin typeface="Times New Roman" pitchFamily="18" charset="0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6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기타 안내사항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불법주차 금지 안내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일정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01928"/>
              </p:ext>
            </p:extLst>
          </p:nvPr>
        </p:nvGraphicFramePr>
        <p:xfrm>
          <a:off x="619125" y="1571625"/>
          <a:ext cx="7324725" cy="205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6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종합정보시스템</a:t>
                      </a:r>
                      <a:r>
                        <a:rPr lang="ko-KR" altLang="en-US" sz="1300" baseline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온라인 신청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교내 포털 사이트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hlinkClick r:id="rId2"/>
                        </a:rPr>
                        <a:t>http://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hlinkClick r:id="rId2"/>
                        </a:rPr>
                        <a:t>portal.hanyang.ac.kr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에서 신청</a:t>
                      </a: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경로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포털 로그인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&gt; 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&gt; 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시설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공간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&gt;  </a:t>
                      </a:r>
                      <a:r>
                        <a:rPr lang="ko-KR" altLang="en-US" sz="1000" b="0" baseline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한양인 주차정기권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0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한양인주차정기권 이용자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교직원 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포함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산학협력단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법인 소속 직원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행정업무를 수행하는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유급조교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          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한양포털상의 로그인 아이디가 없는 자체 채용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직원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및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연구원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교육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·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연구조교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-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일반대학원 박사과정 재학생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및 수료생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석박사통합과정의 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학년 이상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졸업생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휴학생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미등록생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-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특수대학원 재학생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경영전문대학원 재학생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※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장학복지회 임대매장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입주업체 등 외부인 신청은 주차관리사무소에서 별도 방문접수 </a:t>
                      </a: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26081"/>
              </p:ext>
            </p:extLst>
          </p:nvPr>
        </p:nvGraphicFramePr>
        <p:xfrm>
          <a:off x="619125" y="4902200"/>
          <a:ext cx="6505575" cy="150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포털 시스템에서의 정기 </a:t>
                      </a:r>
                      <a:r>
                        <a:rPr lang="ko-KR" altLang="en-US" sz="1300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주차권</a:t>
                      </a: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등록을 위한 서류제출 </a:t>
                      </a:r>
                      <a:r>
                        <a:rPr lang="ko-KR" altLang="en-US" sz="1300" baseline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절차 ▶ 파일 업로드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자동차등록증 및 각종 증빙자료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가족관계증명서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는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개인정보 제공 동의서에 동의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체크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후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사용자가 직접 </a:t>
                      </a:r>
                      <a:r>
                        <a:rPr lang="ko-KR" altLang="en-US" sz="1000" b="1" baseline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파일 업로드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baseline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주민등록번호 뒷 자리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lang="ko-KR" altLang="en-US" sz="1000" b="1" baseline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자리 매직 등으로 마스킹 처리 필수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 smtClean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급여공제 신청자는 주차관리사무소 별도 방문 없음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(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단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현금결제 사용자는 주차관리사무소 방문하여 납부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8231"/>
              </p:ext>
            </p:extLst>
          </p:nvPr>
        </p:nvGraphicFramePr>
        <p:xfrm>
          <a:off x="619125" y="3617913"/>
          <a:ext cx="732472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 구분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신규신청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 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신청방법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서류제출 절차 변경과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관련하여 포털 시스템에서의 첫 신청은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‘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신규신청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’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으로 등록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·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변경신청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 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신규등록 이후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해당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신청내용에 대한 연장신청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·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변경신청 가능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기존 </a:t>
                      </a:r>
                      <a:r>
                        <a:rPr lang="ko-KR" altLang="en-US" sz="10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정기주차권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만료기한 내 가능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40" name="TextBox 5"/>
          <p:cNvSpPr txBox="1">
            <a:spLocks noChangeArrowheads="1"/>
          </p:cNvSpPr>
          <p:nvPr/>
        </p:nvSpPr>
        <p:spPr bwMode="auto">
          <a:xfrm>
            <a:off x="6583363" y="971550"/>
            <a:ext cx="2124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전 유의사항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일정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45145"/>
              </p:ext>
            </p:extLst>
          </p:nvPr>
        </p:nvGraphicFramePr>
        <p:xfrm>
          <a:off x="610160" y="1835711"/>
          <a:ext cx="8455463" cy="20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59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 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신청기간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이용기간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납부방법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 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급여공제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08.21(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~ 09.30(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2018.09 ~ 2019.02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급여공제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(2018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10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일괄공제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8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방문결제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통장입금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08.21(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~ 10.31(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수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2018.09 ~ 2019.02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방문결제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00" b="1" dirty="0" err="1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과학기술관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B2 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주차관리사무소 방문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 smtClean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통장입금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3983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100" b="1" kern="1200" dirty="0" err="1" smtClean="0">
                          <a:solidFill>
                            <a:srgbClr val="3983FA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관재팀</a:t>
                      </a:r>
                      <a:r>
                        <a:rPr lang="ko-KR" altLang="en-US" sz="1100" b="1" kern="1200" dirty="0" smtClean="0">
                          <a:solidFill>
                            <a:srgbClr val="3983FA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1200" dirty="0" err="1" smtClean="0">
                          <a:solidFill>
                            <a:srgbClr val="3983FA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주차비</a:t>
                      </a:r>
                      <a:r>
                        <a:rPr lang="ko-KR" altLang="en-US" sz="1100" b="1" kern="1200" dirty="0" smtClean="0">
                          <a:solidFill>
                            <a:srgbClr val="3983FA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1200" dirty="0" err="1" smtClean="0">
                          <a:solidFill>
                            <a:srgbClr val="3983FA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통장입금</a:t>
                      </a:r>
                      <a:endParaRPr lang="en-US" altLang="ko-KR" sz="1100" b="1" kern="1200" dirty="0" smtClean="0">
                        <a:solidFill>
                          <a:srgbClr val="3983FA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신한은행</a:t>
                      </a:r>
                      <a:r>
                        <a:rPr lang="ko-KR" alt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100-030-940910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특수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경영전문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재학생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08.21(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~ 10.31(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수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2018.09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~ 2018.12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이용권 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특수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경영전문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제외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상시 접수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등록시점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~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 개월 수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날짜 기준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4" name="TextBox 5"/>
          <p:cNvSpPr txBox="1">
            <a:spLocks noChangeArrowheads="1"/>
          </p:cNvSpPr>
          <p:nvPr/>
        </p:nvSpPr>
        <p:spPr bwMode="auto">
          <a:xfrm>
            <a:off x="364752" y="1471332"/>
            <a:ext cx="5972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 dirty="0">
                <a:latin typeface="나눔고딕" pitchFamily="50" charset="-127"/>
                <a:ea typeface="나눔고딕" pitchFamily="50" charset="-127"/>
              </a:rPr>
              <a:t>○ 신청 기간 및 납부 방법</a:t>
            </a:r>
          </a:p>
        </p:txBody>
      </p:sp>
      <p:sp>
        <p:nvSpPr>
          <p:cNvPr id="10265" name="TextBox 5"/>
          <p:cNvSpPr txBox="1">
            <a:spLocks noChangeArrowheads="1"/>
          </p:cNvSpPr>
          <p:nvPr/>
        </p:nvSpPr>
        <p:spPr bwMode="auto">
          <a:xfrm>
            <a:off x="6336927" y="971550"/>
            <a:ext cx="194664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기간 및 이용금액</a:t>
            </a:r>
          </a:p>
        </p:txBody>
      </p:sp>
      <p:sp>
        <p:nvSpPr>
          <p:cNvPr id="10266" name="TextBox 5"/>
          <p:cNvSpPr txBox="1">
            <a:spLocks noChangeArrowheads="1"/>
          </p:cNvSpPr>
          <p:nvPr/>
        </p:nvSpPr>
        <p:spPr bwMode="auto">
          <a:xfrm>
            <a:off x="395288" y="3936394"/>
            <a:ext cx="5972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 dirty="0">
                <a:latin typeface="나눔고딕" pitchFamily="50" charset="-127"/>
                <a:ea typeface="나눔고딕" pitchFamily="50" charset="-127"/>
              </a:rPr>
              <a:t>○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한양인 주차정기권 </a:t>
            </a:r>
            <a:r>
              <a:rPr lang="ko-KR" altLang="en-US" sz="1600" b="1" dirty="0">
                <a:latin typeface="나눔고딕" pitchFamily="50" charset="-127"/>
                <a:ea typeface="나눔고딕" pitchFamily="50" charset="-127"/>
              </a:rPr>
              <a:t>이용금액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080421"/>
              </p:ext>
            </p:extLst>
          </p:nvPr>
        </p:nvGraphicFramePr>
        <p:xfrm>
          <a:off x="610160" y="4281448"/>
          <a:ext cx="6248400" cy="14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 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 금액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(6</a:t>
                      </a: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이용권 금액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(1~5</a:t>
                      </a: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교직원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Times New Roman" pitchFamily="18" charset="0"/>
                        </a:rPr>
                        <a:t>60,000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15,000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1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</a:t>
                      </a:r>
                      <a:endParaRPr lang="ko-KR" altLang="en-US" sz="1100" b="1" dirty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일반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박사과정 재학생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Times New Roman" pitchFamily="18" charset="0"/>
                        </a:rPr>
                        <a:t>120,000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30,000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1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</a:t>
                      </a:r>
                      <a:endParaRPr lang="ko-KR" altLang="en-US" sz="1100" b="1" dirty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특수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100" b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경영전문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재학생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35,000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(4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해당 없음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&lt;</a:t>
                      </a: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신청불가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&gt;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9" name="TextBox 5"/>
          <p:cNvSpPr txBox="1">
            <a:spLocks noChangeArrowheads="1"/>
          </p:cNvSpPr>
          <p:nvPr/>
        </p:nvSpPr>
        <p:spPr bwMode="auto">
          <a:xfrm>
            <a:off x="508000" y="5772150"/>
            <a:ext cx="5972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통장입금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결제시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관재팀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통장 입금 확인 후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(1~2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일 소요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에 사용 가능</a:t>
            </a:r>
            <a:r>
              <a:rPr lang="en-US" altLang="ko-KR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000" b="1" dirty="0">
              <a:solidFill>
                <a:srgbClr val="2677FA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281" name="TextBox 5"/>
          <p:cNvSpPr txBox="1">
            <a:spLocks noChangeArrowheads="1"/>
          </p:cNvSpPr>
          <p:nvPr/>
        </p:nvSpPr>
        <p:spPr bwMode="auto">
          <a:xfrm>
            <a:off x="508000" y="6029325"/>
            <a:ext cx="5972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장학복지회 임대매장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입주업체 등 외부인 신청은 주차관리사무소에서 별도 방문접수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08000" y="6286500"/>
            <a:ext cx="6797964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ko-KR" altLang="en-US" sz="1000" b="1" dirty="0" err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학기권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환불 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환불신청서 및 퇴직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자퇴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휴학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등 차량 출입이 불가능한 사유에 대한 증빙서류로 신청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375564" y="971550"/>
            <a:ext cx="2815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pic>
        <p:nvPicPr>
          <p:cNvPr id="11269" name="그림 8" descr="1_포털로그인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381250"/>
            <a:ext cx="67706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600075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한양대학교 포털사이트 접속 및 로그인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971550" y="1847850"/>
            <a:ext cx="2628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1600" b="1">
                <a:latin typeface="Times New Roman" pitchFamily="18" charset="0"/>
                <a:cs typeface="Times New Roman" pitchFamily="18" charset="0"/>
                <a:hlinkClick r:id="rId3"/>
              </a:rPr>
              <a:t>http://portal.hanyang.ac.kr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57300" y="4286250"/>
            <a:ext cx="1933575" cy="895350"/>
          </a:xfrm>
          <a:prstGeom prst="rect">
            <a:avLst/>
          </a:prstGeom>
          <a:noFill/>
          <a:ln w="254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93675" y="1488494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포털사이트 메뉴 선택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952500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  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시설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/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공간  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81" y="2220622"/>
            <a:ext cx="7048469" cy="431597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308698" y="2962422"/>
            <a:ext cx="1251594" cy="205651"/>
          </a:xfrm>
          <a:prstGeom prst="rect">
            <a:avLst/>
          </a:prstGeom>
          <a:noFill/>
          <a:ln w="19050" cap="sq">
            <a:solidFill>
              <a:srgbClr val="FF0000">
                <a:alpha val="85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338618" y="971550"/>
            <a:ext cx="258618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41589" y="1497012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241589" y="18542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 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84" y="2236788"/>
            <a:ext cx="7047666" cy="417324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137564" y="4368016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3985932" y="247091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65604" y="944656"/>
            <a:ext cx="254545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477414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</a:t>
            </a:r>
            <a:r>
              <a:rPr lang="ko-KR" altLang="en-US" sz="1500" b="1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 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(</a:t>
            </a:r>
            <a:r>
              <a:rPr lang="ko-KR" altLang="en-US" sz="1500" b="1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입력예시 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: 2016-1</a:t>
            </a:r>
            <a:r>
              <a:rPr lang="ko-KR" altLang="en-US" sz="1500" b="1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학기 신규신청 사례</a:t>
            </a:r>
            <a:r>
              <a:rPr lang="en-US" altLang="ko-KR" sz="1500" b="1" dirty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)</a:t>
            </a:r>
            <a:endParaRPr lang="ko-KR" altLang="en-US" sz="1500" b="1"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471370" y="1866900"/>
            <a:ext cx="625281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 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 팝업 페이지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차량정보 입력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4856070" y="458319"/>
            <a:ext cx="39831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buFont typeface="Wingdings" pitchFamily="2" charset="2"/>
              <a:buChar char="u"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특수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경영전문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원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재학생 신청방법</a:t>
            </a:r>
            <a:endParaRPr lang="en-US" altLang="ko-KR" sz="1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latinLnBrk="1" hangingPunct="1"/>
            <a:r>
              <a:rPr lang="en-US" altLang="ko-KR" sz="1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신청구분은 신규로 신청</a:t>
            </a:r>
            <a:endParaRPr lang="en-US" altLang="ko-KR" sz="1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latinLnBrk="1" hangingPunct="1"/>
            <a:r>
              <a:rPr lang="en-US" altLang="ko-KR" sz="1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신청자 구분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정기권 구분은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자동세팅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입력 불가능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eaLnBrk="1" latinLnBrk="1" hangingPunct="1"/>
            <a:r>
              <a:rPr lang="en-US" altLang="ko-KR" sz="1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결제구분에서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급여공제는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불가</a:t>
            </a:r>
            <a:endParaRPr lang="en-US" altLang="ko-KR" sz="10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latinLnBrk="1" hangingPunct="1"/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그 외 항목의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입력방법은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타신청자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구분과 동일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eaLnBrk="1" latinLnBrk="1" hangingPunct="1"/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2199245"/>
            <a:ext cx="7084290" cy="4340099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38670"/>
              </p:ext>
            </p:extLst>
          </p:nvPr>
        </p:nvGraphicFramePr>
        <p:xfrm>
          <a:off x="7407564" y="2199245"/>
          <a:ext cx="17364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973">
                <a:tc>
                  <a:txBody>
                    <a:bodyPr/>
                    <a:lstStyle/>
                    <a:p>
                      <a:r>
                        <a:rPr lang="ko-KR" altLang="en-US" sz="900" dirty="0" err="1" smtClean="0"/>
                        <a:t>학기권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or</a:t>
                      </a:r>
                      <a:r>
                        <a:rPr lang="en-US" altLang="ko-KR" sz="900" baseline="0" dirty="0" smtClean="0"/>
                        <a:t> </a:t>
                      </a:r>
                      <a:r>
                        <a:rPr lang="ko-KR" altLang="en-US" sz="900" baseline="0" smtClean="0"/>
                        <a:t>월권</a:t>
                      </a:r>
                      <a:r>
                        <a:rPr lang="en-US" altLang="ko-KR" sz="900" baseline="0" dirty="0" smtClean="0"/>
                        <a:t>(1-5</a:t>
                      </a:r>
                      <a:r>
                        <a:rPr lang="ko-KR" altLang="en-US" sz="900" baseline="0" smtClean="0"/>
                        <a:t>개월</a:t>
                      </a:r>
                      <a:r>
                        <a:rPr lang="en-US" altLang="ko-KR" sz="900" baseline="0" dirty="0" smtClean="0"/>
                        <a:t>)</a:t>
                      </a:r>
                      <a:r>
                        <a:rPr lang="ko-KR" altLang="en-US" sz="900" baseline="0" smtClean="0"/>
                        <a:t> 선택</a:t>
                      </a:r>
                      <a:endParaRPr lang="ko-KR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err="1" smtClean="0"/>
                        <a:t>결제구분</a:t>
                      </a:r>
                      <a:r>
                        <a:rPr lang="ko-KR" altLang="en-US" sz="900" b="1" dirty="0" smtClean="0"/>
                        <a:t> 선택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현금영수증 발급신청 선택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휴대폰 </a:t>
                      </a:r>
                      <a:r>
                        <a:rPr lang="en-US" altLang="ko-KR" sz="900" b="1" dirty="0" smtClean="0"/>
                        <a:t>or </a:t>
                      </a:r>
                      <a:r>
                        <a:rPr lang="ko-KR" altLang="en-US" sz="900" b="1" smtClean="0"/>
                        <a:t>주민등록번호 선택</a:t>
                      </a:r>
                      <a:r>
                        <a:rPr lang="en-US" altLang="ko-KR" sz="900" b="1" dirty="0" smtClean="0"/>
                        <a:t>,</a:t>
                      </a:r>
                    </a:p>
                    <a:p>
                      <a:pPr latinLnBrk="1"/>
                      <a:r>
                        <a:rPr lang="ko-KR" altLang="en-US" sz="900" b="1" dirty="0" smtClean="0"/>
                        <a:t>선택 정보 입력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smtClean="0"/>
                        <a:t>차량종류 입력</a:t>
                      </a:r>
                      <a:r>
                        <a:rPr lang="en-US" altLang="ko-KR" sz="900" b="1" dirty="0" smtClean="0"/>
                        <a:t>, </a:t>
                      </a:r>
                      <a:r>
                        <a:rPr lang="ko-KR" altLang="en-US" sz="900" b="1" smtClean="0"/>
                        <a:t>차량번호 입력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신번호 </a:t>
                      </a:r>
                      <a:r>
                        <a:rPr lang="en-US" altLang="ko-KR" sz="900" b="1" dirty="0" smtClean="0"/>
                        <a:t>or </a:t>
                      </a:r>
                      <a:r>
                        <a:rPr lang="ko-KR" altLang="en-US" sz="900" b="1" smtClean="0"/>
                        <a:t>구번호 선택</a:t>
                      </a:r>
                      <a:r>
                        <a:rPr lang="en-US" altLang="ko-KR" sz="900" b="1" dirty="0" smtClean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차량등록증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공통필수</a:t>
                      </a:r>
                      <a:r>
                        <a:rPr lang="en-US" altLang="ko-KR" sz="900" b="1" dirty="0" smtClean="0"/>
                        <a:t>) </a:t>
                      </a:r>
                      <a:r>
                        <a:rPr lang="ko-KR" altLang="en-US" sz="900" b="1" smtClean="0"/>
                        <a:t>및 증빙자료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본인명의 아닐시 등록</a:t>
                      </a:r>
                      <a:r>
                        <a:rPr lang="en-US" altLang="ko-KR" sz="900" b="1" dirty="0" smtClean="0"/>
                        <a:t>) </a:t>
                      </a:r>
                      <a:r>
                        <a:rPr lang="ko-KR" altLang="en-US" sz="900" b="1" smtClean="0"/>
                        <a:t>파일 업로드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주민번호 뒷자리 마스킹 처리 필수</a:t>
                      </a:r>
                      <a:r>
                        <a:rPr lang="en-US" altLang="ko-KR" sz="900" b="1" dirty="0" smtClean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개인정보 제공동의 체크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dirty="0" smtClean="0"/>
                        <a:t>√</a:t>
                      </a:r>
                      <a:r>
                        <a:rPr lang="en-US" altLang="ko-KR" sz="900" b="1" dirty="0" smtClean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직사각형 43"/>
          <p:cNvSpPr/>
          <p:nvPr/>
        </p:nvSpPr>
        <p:spPr>
          <a:xfrm>
            <a:off x="3505200" y="2910053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842000" y="2910053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046047" y="3722853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4580205" y="3722853"/>
            <a:ext cx="2669484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1910721" y="4082987"/>
            <a:ext cx="2428112" cy="232149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5022325" y="4088634"/>
            <a:ext cx="1941893" cy="226502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910721" y="4369294"/>
            <a:ext cx="4333061" cy="554658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394036" y="971550"/>
            <a:ext cx="262601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212139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내용입력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223132" y="1866900"/>
            <a:ext cx="7626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 팝업 페이지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차량정보 입력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증빙자료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66248"/>
              </p:ext>
            </p:extLst>
          </p:nvPr>
        </p:nvGraphicFramePr>
        <p:xfrm>
          <a:off x="609600" y="2376488"/>
          <a:ext cx="80264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 분 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차량등록 증빙자료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본인 명의 차량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 등록증만 등록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별도 </a:t>
                      </a:r>
                      <a:r>
                        <a:rPr lang="ko-KR" altLang="en-US" sz="1000" b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증빙자료 불필요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주민번호 뒷자리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자리 마스킹 처리 후 업로드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 명의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가족관계 증빙가능 서류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가족관계증명서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의료보험증 등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주민번호 뒷자리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자리 마스킹 처리 후 업로드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리스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(lease)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본인 명의로 한 리스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(lease)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계약서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*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회사 명의 리스 시 재직증명서 추가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법인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회사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재직 증명서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3" name="TextBox 5"/>
          <p:cNvSpPr txBox="1">
            <a:spLocks noChangeArrowheads="1"/>
          </p:cNvSpPr>
          <p:nvPr/>
        </p:nvSpPr>
        <p:spPr bwMode="auto">
          <a:xfrm>
            <a:off x="498475" y="4737100"/>
            <a:ext cx="696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신청자 명의와 차량 등록증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증빙자료의 명의가 일치하지 않을 경우 반려 처리 될 수 있음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100" b="1">
              <a:solidFill>
                <a:srgbClr val="2677FA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384" name="TextBox 5"/>
          <p:cNvSpPr txBox="1">
            <a:spLocks noChangeArrowheads="1"/>
          </p:cNvSpPr>
          <p:nvPr/>
        </p:nvSpPr>
        <p:spPr bwMode="auto">
          <a:xfrm>
            <a:off x="498475" y="4422775"/>
            <a:ext cx="696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증빙자료 파일이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개 이상일 경우 파일압축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파일 붙이기 등을 통하여 업로드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100" b="1">
              <a:solidFill>
                <a:srgbClr val="2677FA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6694</TotalTime>
  <Words>1261</Words>
  <Application>Microsoft Office PowerPoint</Application>
  <PresentationFormat>화면 슬라이드 쇼(4:3)</PresentationFormat>
  <Paragraphs>191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나눔고딕</vt:lpstr>
      <vt:lpstr>맑은 고딕</vt:lpstr>
      <vt:lpstr>Arial</vt:lpstr>
      <vt:lpstr>Times New Roman</vt:lpstr>
      <vt:lpstr>Wingdings</vt:lpstr>
      <vt:lpstr>Office 테마</vt:lpstr>
      <vt:lpstr>한양인 주차정기권 신청 안내</vt:lpstr>
      <vt:lpstr>목차</vt:lpstr>
      <vt:lpstr>한양인주차정기권 신청 일정</vt:lpstr>
      <vt:lpstr>한양인주차정기권 신청 일정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캠퍼스 주차이용 유의사항</vt:lpstr>
    </vt:vector>
  </TitlesOfParts>
  <Company>한양대학교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hyupc</dc:creator>
  <cp:lastModifiedBy>김현민</cp:lastModifiedBy>
  <cp:revision>477</cp:revision>
  <cp:lastPrinted>2018-07-31T02:47:09Z</cp:lastPrinted>
  <dcterms:created xsi:type="dcterms:W3CDTF">2011-12-15T05:20:41Z</dcterms:created>
  <dcterms:modified xsi:type="dcterms:W3CDTF">2018-08-01T04:24:50Z</dcterms:modified>
</cp:coreProperties>
</file>