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8" r:id="rId1"/>
  </p:sldMasterIdLst>
  <p:notesMasterIdLst>
    <p:notesMasterId r:id="rId4"/>
  </p:notesMasterIdLst>
  <p:sldIdLst>
    <p:sldId id="1026" r:id="rId2"/>
    <p:sldId id="1027" r:id="rId3"/>
  </p:sldIdLst>
  <p:sldSz cx="9906000" cy="6858000" type="A4"/>
  <p:notesSz cx="6797675" cy="99266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orient="horz">
          <p15:clr>
            <a:srgbClr val="A4A3A4"/>
          </p15:clr>
        </p15:guide>
        <p15:guide id="3" pos="6239">
          <p15:clr>
            <a:srgbClr val="A4A3A4"/>
          </p15:clr>
        </p15:guide>
        <p15:guide id="4">
          <p15:clr>
            <a:srgbClr val="A4A3A4"/>
          </p15:clr>
        </p15:guide>
        <p15:guide id="5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79"/>
    <a:srgbClr val="E4D2F2"/>
    <a:srgbClr val="B6DF89"/>
    <a:srgbClr val="66FF99"/>
    <a:srgbClr val="FFF3C1"/>
    <a:srgbClr val="ABFFD1"/>
    <a:srgbClr val="FF0000"/>
    <a:srgbClr val="FFFF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보통 스타일 4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보통 스타일 4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65" autoAdjust="0"/>
    <p:restoredTop sz="99405" autoAdjust="0"/>
  </p:normalViewPr>
  <p:slideViewPr>
    <p:cSldViewPr snapToGrid="0" snapToObjects="1" showGuides="1">
      <p:cViewPr varScale="1">
        <p:scale>
          <a:sx n="118" d="100"/>
          <a:sy n="118" d="100"/>
        </p:scale>
        <p:origin x="1608" y="96"/>
      </p:cViewPr>
      <p:guideLst>
        <p:guide orient="horz" pos="4319"/>
        <p:guide orient="horz"/>
        <p:guide pos="6239"/>
        <p:guide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buFontTx/>
              <a:buNone/>
              <a:defRPr sz="1200" b="0">
                <a:latin typeface="돋움" pitchFamily="50" charset="-127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buFontTx/>
              <a:buNone/>
              <a:defRPr sz="1200" b="0">
                <a:latin typeface="돋움" pitchFamily="50" charset="-127"/>
                <a:ea typeface="돋움" pitchFamily="50" charset="-127"/>
              </a:defRPr>
            </a:lvl1pPr>
          </a:lstStyle>
          <a:p>
            <a:pPr>
              <a:defRPr/>
            </a:pPr>
            <a:fld id="{B0E78A81-1E3F-4223-AA17-3DE937711E95}" type="datetimeFigureOut">
              <a:rPr lang="ko-KR" altLang="en-US"/>
              <a:pPr>
                <a:defRPr/>
              </a:pPr>
              <a:t>2020-02-05</a:t>
            </a:fld>
            <a:endParaRPr lang="en-US" altLang="ko-KR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44538"/>
            <a:ext cx="537368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042"/>
            <a:ext cx="5438775" cy="4467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083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buFontTx/>
              <a:buNone/>
              <a:defRPr sz="1200" b="0">
                <a:latin typeface="돋움" pitchFamily="50" charset="-127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083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buFontTx/>
              <a:buNone/>
              <a:defRPr sz="1200" b="0">
                <a:latin typeface="돋움" pitchFamily="50" charset="-127"/>
                <a:ea typeface="돋움" pitchFamily="50" charset="-127"/>
              </a:defRPr>
            </a:lvl1pPr>
          </a:lstStyle>
          <a:p>
            <a:pPr>
              <a:defRPr/>
            </a:pPr>
            <a:fld id="{D435FF09-C72B-4D30-810D-5D8BEACA4920}" type="slidenum">
              <a:rPr lang="ko-KR" altLang="en-US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3189378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35FF09-C72B-4D30-810D-5D8BEACA4920}" type="slidenum">
              <a:rPr lang="ko-KR" altLang="en-US" smtClean="0"/>
              <a:pPr>
                <a:defRPr/>
              </a:pPr>
              <a:t>1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15057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9800"/>
            <a:ext cx="9906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796088" y="6400800"/>
            <a:ext cx="2846387" cy="244475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defRPr/>
            </a:pPr>
            <a:r>
              <a:rPr lang="en-US" altLang="ko-KR" sz="1000" dirty="0" smtClean="0">
                <a:solidFill>
                  <a:schemeClr val="bg1"/>
                </a:solidFill>
                <a:latin typeface="Arial" charset="0"/>
                <a:ea typeface="HY울릉도M" pitchFamily="18" charset="-127"/>
              </a:rPr>
              <a:t>SEED06 : Scientific, Efficient &amp; Effective Driver </a:t>
            </a:r>
          </a:p>
        </p:txBody>
      </p:sp>
      <p:pic>
        <p:nvPicPr>
          <p:cNvPr id="6" name="Picture 6" descr="완전무결_통합형"/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57"/>
          <a:stretch>
            <a:fillRect/>
          </a:stretch>
        </p:blipFill>
        <p:spPr bwMode="auto">
          <a:xfrm>
            <a:off x="457200" y="228600"/>
            <a:ext cx="152400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ine 7"/>
          <p:cNvSpPr>
            <a:spLocks noChangeShapeType="1"/>
          </p:cNvSpPr>
          <p:nvPr userDrawn="1"/>
        </p:nvSpPr>
        <p:spPr bwMode="auto">
          <a:xfrm>
            <a:off x="0" y="6324600"/>
            <a:ext cx="990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8" name="Line 8"/>
          <p:cNvSpPr>
            <a:spLocks noChangeShapeType="1"/>
          </p:cNvSpPr>
          <p:nvPr userDrawn="1"/>
        </p:nvSpPr>
        <p:spPr bwMode="auto">
          <a:xfrm>
            <a:off x="0" y="2197100"/>
            <a:ext cx="990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9" name="Picture 9" descr="스티커적용예확정"/>
          <p:cNvPicPr>
            <a:picLocks noChangeAspect="1" noChangeArrowheads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1" t="12819" r="60075" b="41574"/>
          <a:stretch>
            <a:fillRect/>
          </a:stretch>
        </p:blipFill>
        <p:spPr bwMode="auto">
          <a:xfrm>
            <a:off x="4059238" y="6477000"/>
            <a:ext cx="1785937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0" y="1143000"/>
            <a:ext cx="8991600" cy="838200"/>
          </a:xfrm>
          <a:prstGeom prst="rect">
            <a:avLst/>
          </a:prstGeom>
          <a:effectLst>
            <a:outerShdw dist="35921" dir="2700000" algn="ctr" rotWithShape="0">
              <a:schemeClr val="bg1"/>
            </a:outerShdw>
          </a:effectLst>
        </p:spPr>
        <p:txBody>
          <a:bodyPr tIns="10800" bIns="10800"/>
          <a:lstStyle>
            <a:lvl1pPr algn="ctr">
              <a:defRPr sz="43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762000"/>
            <a:ext cx="6705600" cy="33496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latin typeface="HY견고딕" pitchFamily="18" charset="-127"/>
                <a:ea typeface="HY견고딕" pitchFamily="18" charset="-127"/>
              </a:defRPr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3797300" y="6003925"/>
            <a:ext cx="2311400" cy="24447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fld id="{7E67154F-45E9-4965-BD20-B5C951F4AD01}" type="datetimeFigureOut">
              <a:rPr lang="ko-KR" altLang="en-US"/>
              <a:pPr>
                <a:defRPr/>
              </a:pPr>
              <a:t>2020-02-05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778762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6200"/>
            <a:ext cx="6553200" cy="5254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90600"/>
            <a:ext cx="8991600" cy="1069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583363"/>
            <a:ext cx="99060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06576040-3206-41EE-A81C-09A94F73DA46}" type="slidenum">
              <a:rPr lang="ko-KR" altLang="en-US"/>
              <a:pPr>
                <a:defRPr/>
              </a:pPr>
              <a:t>‹#›</a:t>
            </a:fld>
            <a:r>
              <a:rPr lang="en-US" altLang="ko-KR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1533622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200900" y="76200"/>
            <a:ext cx="2247900" cy="198437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591300" cy="19843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583363"/>
            <a:ext cx="99060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3BBA5C40-D1FB-4BB9-83D0-2356E2D31CDE}" type="slidenum">
              <a:rPr lang="ko-KR" altLang="en-US"/>
              <a:pPr>
                <a:defRPr/>
              </a:pPr>
              <a:t>‹#›</a:t>
            </a:fld>
            <a:r>
              <a:rPr lang="en-US" altLang="ko-KR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53549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6200"/>
            <a:ext cx="6553200" cy="5254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90600"/>
            <a:ext cx="8991600" cy="10699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583363"/>
            <a:ext cx="99060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BA6FDD01-1D8C-443E-B3A0-F690C30207C3}" type="slidenum">
              <a:rPr lang="ko-KR" altLang="en-US"/>
              <a:pPr>
                <a:defRPr/>
              </a:pPr>
              <a:t>‹#›</a:t>
            </a:fld>
            <a:r>
              <a:rPr lang="en-US" altLang="ko-KR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959396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37671543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6200"/>
            <a:ext cx="6553200" cy="5254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419600" cy="10699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990600"/>
            <a:ext cx="4419600" cy="10699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583363"/>
            <a:ext cx="99060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65486C0A-00D3-42E5-AEC7-FAA9623E2CB6}" type="slidenum">
              <a:rPr lang="ko-KR" altLang="en-US"/>
              <a:pPr>
                <a:defRPr/>
              </a:pPr>
              <a:t>‹#›</a:t>
            </a:fld>
            <a:r>
              <a:rPr lang="en-US" altLang="ko-KR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808026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583363"/>
            <a:ext cx="99060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196BBDB0-C3A7-4F7E-8303-7100AA1253B7}" type="slidenum">
              <a:rPr lang="ko-KR" altLang="en-US"/>
              <a:pPr>
                <a:defRPr/>
              </a:pPr>
              <a:t>‹#›</a:t>
            </a:fld>
            <a:r>
              <a:rPr lang="en-US" altLang="ko-KR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952288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6200"/>
            <a:ext cx="6553200" cy="5254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583363"/>
            <a:ext cx="99060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A632551F-C6C2-4589-8BE7-89ABC539C4D2}" type="slidenum">
              <a:rPr lang="ko-KR" altLang="en-US"/>
              <a:pPr>
                <a:defRPr/>
              </a:pPr>
              <a:t>‹#›</a:t>
            </a:fld>
            <a:r>
              <a:rPr lang="en-US" altLang="ko-KR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2844680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8433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583363"/>
            <a:ext cx="99060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5F8E8B2C-6806-445A-AC48-68408FD38ED8}" type="slidenum">
              <a:rPr lang="ko-KR" altLang="en-US"/>
              <a:pPr>
                <a:defRPr/>
              </a:pPr>
              <a:t>‹#›</a:t>
            </a:fld>
            <a:r>
              <a:rPr lang="en-US" altLang="ko-KR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118624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dirty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583363"/>
            <a:ext cx="99060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8223F3C6-FE5B-4BB1-9965-30E569F08EEA}" type="slidenum">
              <a:rPr lang="ko-KR" altLang="en-US"/>
              <a:pPr>
                <a:defRPr/>
              </a:pPr>
              <a:t>‹#›</a:t>
            </a:fld>
            <a:r>
              <a:rPr lang="en-US" altLang="ko-KR" dirty="0"/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101149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Line 9"/>
          <p:cNvSpPr>
            <a:spLocks noChangeShapeType="1"/>
          </p:cNvSpPr>
          <p:nvPr userDrawn="1"/>
        </p:nvSpPr>
        <p:spPr bwMode="auto">
          <a:xfrm>
            <a:off x="228600" y="581025"/>
            <a:ext cx="9418638" cy="0"/>
          </a:xfrm>
          <a:prstGeom prst="line">
            <a:avLst/>
          </a:prstGeom>
          <a:noFill/>
          <a:ln w="38100">
            <a:solidFill>
              <a:srgbClr val="C0C0C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029" name="Line 8"/>
          <p:cNvSpPr>
            <a:spLocks noChangeShapeType="1"/>
          </p:cNvSpPr>
          <p:nvPr userDrawn="1"/>
        </p:nvSpPr>
        <p:spPr bwMode="auto">
          <a:xfrm flipV="1">
            <a:off x="214313" y="6446838"/>
            <a:ext cx="9418637" cy="1587"/>
          </a:xfrm>
          <a:prstGeom prst="line">
            <a:avLst/>
          </a:prstGeom>
          <a:noFill/>
          <a:ln w="127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" name="Picture 20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6508750"/>
            <a:ext cx="2192337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1"/>
          <p:cNvPicPr>
            <a:picLocks noChangeAspect="1" noChangeArrowheads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2075" y="6508750"/>
            <a:ext cx="66516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30" r:id="rId1"/>
    <p:sldLayoutId id="2147484431" r:id="rId2"/>
    <p:sldLayoutId id="2147484432" r:id="rId3"/>
    <p:sldLayoutId id="2147484433" r:id="rId4"/>
    <p:sldLayoutId id="2147484434" r:id="rId5"/>
    <p:sldLayoutId id="2147484435" r:id="rId6"/>
    <p:sldLayoutId id="2147484436" r:id="rId7"/>
    <p:sldLayoutId id="2147484437" r:id="rId8"/>
    <p:sldLayoutId id="2147484438" r:id="rId9"/>
    <p:sldLayoutId id="2147484439" r:id="rId10"/>
    <p:sldLayoutId id="214748444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600">
          <a:solidFill>
            <a:schemeClr val="tx1"/>
          </a:solidFill>
          <a:latin typeface="굴림" pitchFamily="50" charset="-127"/>
          <a:ea typeface="굴림" pitchFamily="50" charset="-127"/>
          <a:cs typeface="Arial" charset="0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600">
          <a:solidFill>
            <a:schemeClr val="tx1"/>
          </a:solidFill>
          <a:latin typeface="굴림" pitchFamily="50" charset="-127"/>
          <a:ea typeface="굴림" pitchFamily="50" charset="-127"/>
          <a:cs typeface="Arial" charset="0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600">
          <a:solidFill>
            <a:schemeClr val="tx1"/>
          </a:solidFill>
          <a:latin typeface="굴림" pitchFamily="50" charset="-127"/>
          <a:ea typeface="굴림" pitchFamily="50" charset="-127"/>
          <a:cs typeface="Arial" charset="0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600">
          <a:solidFill>
            <a:schemeClr val="tx1"/>
          </a:solidFill>
          <a:latin typeface="굴림" pitchFamily="50" charset="-127"/>
          <a:ea typeface="굴림" pitchFamily="50" charset="-127"/>
          <a:cs typeface="Arial" charset="0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2600">
          <a:solidFill>
            <a:schemeClr val="tx1"/>
          </a:solidFill>
          <a:latin typeface="굴림" pitchFamily="50" charset="-127"/>
          <a:ea typeface="굴림" pitchFamily="50" charset="-127"/>
          <a:cs typeface="Arial" charset="0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2600">
          <a:solidFill>
            <a:schemeClr val="tx1"/>
          </a:solidFill>
          <a:latin typeface="굴림" pitchFamily="50" charset="-127"/>
          <a:ea typeface="굴림" pitchFamily="50" charset="-127"/>
          <a:cs typeface="Arial" charset="0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2600">
          <a:solidFill>
            <a:schemeClr val="tx1"/>
          </a:solidFill>
          <a:latin typeface="굴림" pitchFamily="50" charset="-127"/>
          <a:ea typeface="굴림" pitchFamily="50" charset="-127"/>
          <a:cs typeface="Arial" charset="0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2600">
          <a:solidFill>
            <a:schemeClr val="tx1"/>
          </a:solidFill>
          <a:latin typeface="굴림" pitchFamily="50" charset="-127"/>
          <a:ea typeface="굴림" pitchFamily="50" charset="-127"/>
          <a:cs typeface="Arial" charset="0"/>
        </a:defRPr>
      </a:lvl9pPr>
    </p:titleStyle>
    <p:bodyStyle>
      <a:lvl1pPr marL="342900" indent="-342900" algn="l" rtl="0" eaLnBrk="0" fontAlgn="base" latinLnBrk="1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accent2"/>
        </a:buClr>
        <a:buSzPct val="80000"/>
        <a:buFont typeface="Wingdings 2" pitchFamily="18" charset="2"/>
        <a:tabLst>
          <a:tab pos="903288" algn="l"/>
        </a:tabLst>
        <a:defRPr kumimoji="1" sz="1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7800" algn="l" rtl="0" eaLnBrk="0" fontAlgn="base" latinLnBrk="1" hangingPunct="0">
        <a:lnSpc>
          <a:spcPct val="120000"/>
        </a:lnSpc>
        <a:spcBef>
          <a:spcPct val="40000"/>
        </a:spcBef>
        <a:spcAft>
          <a:spcPct val="0"/>
        </a:spcAft>
        <a:buClr>
          <a:srgbClr val="7499F4"/>
        </a:buClr>
        <a:buFont typeface="Wingdings" pitchFamily="2" charset="2"/>
        <a:buChar char="§"/>
        <a:tabLst>
          <a:tab pos="903288" algn="l"/>
        </a:tabLst>
        <a:defRPr kumimoji="1" sz="1200">
          <a:solidFill>
            <a:schemeClr val="tx1"/>
          </a:solidFill>
          <a:latin typeface="+mn-lt"/>
          <a:ea typeface="+mn-ea"/>
          <a:cs typeface="+mn-cs"/>
        </a:defRPr>
      </a:lvl2pPr>
      <a:lvl3pPr marL="903288" indent="-274638" algn="l" rtl="0" eaLnBrk="0" fontAlgn="base" latinLnBrk="1" hangingPunct="0">
        <a:lnSpc>
          <a:spcPct val="120000"/>
        </a:lnSpc>
        <a:spcBef>
          <a:spcPct val="20000"/>
        </a:spcBef>
        <a:spcAft>
          <a:spcPct val="0"/>
        </a:spcAft>
        <a:buClr>
          <a:srgbClr val="7499F4"/>
        </a:buClr>
        <a:buFont typeface="Wingdings" pitchFamily="2" charset="2"/>
        <a:buChar char="ð"/>
        <a:tabLst>
          <a:tab pos="903288" algn="l"/>
        </a:tabLst>
        <a:defRPr kumimoji="1" sz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177800" algn="l" rtl="0" eaLnBrk="0" fontAlgn="base" latinLnBrk="1" hangingPunct="0">
        <a:lnSpc>
          <a:spcPct val="120000"/>
        </a:lnSpc>
        <a:spcBef>
          <a:spcPct val="20000"/>
        </a:spcBef>
        <a:spcAft>
          <a:spcPct val="0"/>
        </a:spcAft>
        <a:buClr>
          <a:srgbClr val="7499F4"/>
        </a:buClr>
        <a:buFont typeface="Arial" charset="0"/>
        <a:buChar char="-"/>
        <a:tabLst>
          <a:tab pos="903288" algn="l"/>
        </a:tabLst>
        <a:defRPr kumimoji="1" sz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66700" algn="l" rtl="0" eaLnBrk="0" fontAlgn="base" latinLnBrk="1" hangingPunct="0">
        <a:spcBef>
          <a:spcPct val="20000"/>
        </a:spcBef>
        <a:spcAft>
          <a:spcPct val="0"/>
        </a:spcAft>
        <a:buClr>
          <a:srgbClr val="7499F4"/>
        </a:buClr>
        <a:buSzPct val="80000"/>
        <a:buFont typeface="Wingdings" pitchFamily="2" charset="2"/>
        <a:buChar char="§"/>
        <a:tabLst>
          <a:tab pos="903288" algn="l"/>
        </a:tabLst>
        <a:defRPr kumimoji="1" sz="1400">
          <a:solidFill>
            <a:schemeClr val="tx1"/>
          </a:solidFill>
          <a:latin typeface="+mn-lt"/>
          <a:ea typeface="+mn-ea"/>
          <a:cs typeface="+mn-cs"/>
        </a:defRPr>
      </a:lvl5pPr>
      <a:lvl6pPr marL="2513013" indent="-266700" algn="l" rtl="0" fontAlgn="base" latinLnBrk="1">
        <a:spcBef>
          <a:spcPct val="20000"/>
        </a:spcBef>
        <a:spcAft>
          <a:spcPct val="0"/>
        </a:spcAft>
        <a:buClr>
          <a:srgbClr val="7499F4"/>
        </a:buClr>
        <a:buSzPct val="80000"/>
        <a:buFont typeface="Wingdings" pitchFamily="2" charset="2"/>
        <a:buChar char="§"/>
        <a:tabLst>
          <a:tab pos="903288" algn="l"/>
        </a:tabLst>
        <a:defRPr kumimoji="1" sz="1400">
          <a:solidFill>
            <a:schemeClr val="tx1"/>
          </a:solidFill>
          <a:latin typeface="+mn-lt"/>
          <a:ea typeface="+mn-ea"/>
          <a:cs typeface="+mn-cs"/>
        </a:defRPr>
      </a:lvl6pPr>
      <a:lvl7pPr marL="2970213" indent="-266700" algn="l" rtl="0" fontAlgn="base" latinLnBrk="1">
        <a:spcBef>
          <a:spcPct val="20000"/>
        </a:spcBef>
        <a:spcAft>
          <a:spcPct val="0"/>
        </a:spcAft>
        <a:buClr>
          <a:srgbClr val="7499F4"/>
        </a:buClr>
        <a:buSzPct val="80000"/>
        <a:buFont typeface="Wingdings" pitchFamily="2" charset="2"/>
        <a:buChar char="§"/>
        <a:tabLst>
          <a:tab pos="903288" algn="l"/>
        </a:tabLst>
        <a:defRPr kumimoji="1" sz="1400">
          <a:solidFill>
            <a:schemeClr val="tx1"/>
          </a:solidFill>
          <a:latin typeface="+mn-lt"/>
          <a:ea typeface="+mn-ea"/>
          <a:cs typeface="+mn-cs"/>
        </a:defRPr>
      </a:lvl7pPr>
      <a:lvl8pPr marL="3427413" indent="-266700" algn="l" rtl="0" fontAlgn="base" latinLnBrk="1">
        <a:spcBef>
          <a:spcPct val="20000"/>
        </a:spcBef>
        <a:spcAft>
          <a:spcPct val="0"/>
        </a:spcAft>
        <a:buClr>
          <a:srgbClr val="7499F4"/>
        </a:buClr>
        <a:buSzPct val="80000"/>
        <a:buFont typeface="Wingdings" pitchFamily="2" charset="2"/>
        <a:buChar char="§"/>
        <a:tabLst>
          <a:tab pos="903288" algn="l"/>
        </a:tabLst>
        <a:defRPr kumimoji="1" sz="1400">
          <a:solidFill>
            <a:schemeClr val="tx1"/>
          </a:solidFill>
          <a:latin typeface="+mn-lt"/>
          <a:ea typeface="+mn-ea"/>
          <a:cs typeface="+mn-cs"/>
        </a:defRPr>
      </a:lvl8pPr>
      <a:lvl9pPr marL="3884613" indent="-266700" algn="l" rtl="0" fontAlgn="base" latinLnBrk="1">
        <a:spcBef>
          <a:spcPct val="20000"/>
        </a:spcBef>
        <a:spcAft>
          <a:spcPct val="0"/>
        </a:spcAft>
        <a:buClr>
          <a:srgbClr val="7499F4"/>
        </a:buClr>
        <a:buSzPct val="80000"/>
        <a:buFont typeface="Wingdings" pitchFamily="2" charset="2"/>
        <a:buChar char="§"/>
        <a:tabLst>
          <a:tab pos="903288" algn="l"/>
        </a:tabLst>
        <a:defRPr kumimoji="1"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50"/>
          <p:cNvSpPr txBox="1">
            <a:spLocks noChangeArrowheads="1"/>
          </p:cNvSpPr>
          <p:nvPr/>
        </p:nvSpPr>
        <p:spPr bwMode="auto">
          <a:xfrm>
            <a:off x="212726" y="176217"/>
            <a:ext cx="2965849" cy="3713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9839" tIns="46712" rIns="89839" bIns="46712">
            <a:spAutoFit/>
          </a:bodyPr>
          <a:lstStyle>
            <a:defPPr>
              <a:defRPr lang="ko-KR"/>
            </a:defPPr>
            <a:lvl1pPr>
              <a:defRPr>
                <a:latin typeface="Arial" pitchFamily="34" charset="0"/>
                <a:ea typeface="HY헤드라인M" pitchFamily="18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b="1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b="1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석</a:t>
            </a:r>
            <a:r>
              <a:rPr lang="en-US" altLang="ko-KR" b="1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b="1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박사 </a:t>
            </a:r>
            <a:r>
              <a:rPr lang="ko-KR" altLang="en-US" b="1" dirty="0" err="1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인턴쉽</a:t>
            </a:r>
            <a:r>
              <a:rPr lang="ko-KR" altLang="en-US" b="1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운영</a:t>
            </a:r>
            <a:r>
              <a:rPr lang="en-US" altLang="ko-KR" b="1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b="1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</a:t>
            </a:r>
            <a:r>
              <a:rPr lang="en-US" altLang="ko-KR" b="1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kumimoji="1" lang="ko-KR" altLang="en-US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1" name="Text Box 50"/>
          <p:cNvSpPr txBox="1">
            <a:spLocks noChangeArrowheads="1"/>
          </p:cNvSpPr>
          <p:nvPr/>
        </p:nvSpPr>
        <p:spPr bwMode="auto">
          <a:xfrm>
            <a:off x="301015" y="719622"/>
            <a:ext cx="2999512" cy="3097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9839" tIns="46712" rIns="89839" bIns="46712">
            <a:spAutoFit/>
          </a:bodyPr>
          <a:lstStyle>
            <a:defPPr>
              <a:defRPr lang="ko-KR"/>
            </a:defPPr>
            <a:lvl1pPr>
              <a:defRPr>
                <a:latin typeface="Arial" pitchFamily="34" charset="0"/>
                <a:ea typeface="HY헤드라인M" pitchFamily="18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■ 운영방향 </a:t>
            </a:r>
            <a:r>
              <a:rPr kumimoji="1"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신규 지원제도 도입 </a:t>
            </a:r>
            <a:endParaRPr kumimoji="1" lang="ko-KR" altLang="en-US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Text Box 50"/>
          <p:cNvSpPr txBox="1">
            <a:spLocks noChangeArrowheads="1"/>
          </p:cNvSpPr>
          <p:nvPr/>
        </p:nvSpPr>
        <p:spPr bwMode="auto">
          <a:xfrm>
            <a:off x="301015" y="1036614"/>
            <a:ext cx="2047328" cy="3097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9839" tIns="46712" rIns="89839" bIns="46712">
            <a:spAutoFit/>
          </a:bodyPr>
          <a:lstStyle>
            <a:defPPr>
              <a:defRPr lang="ko-KR"/>
            </a:defPPr>
            <a:lvl1pPr>
              <a:defRPr>
                <a:latin typeface="Arial" pitchFamily="34" charset="0"/>
                <a:ea typeface="HY헤드라인M" pitchFamily="18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신규 지원제도 개요 </a:t>
            </a:r>
            <a:endParaRPr kumimoji="1" lang="ko-KR" altLang="en-US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818638"/>
              </p:ext>
            </p:extLst>
          </p:nvPr>
        </p:nvGraphicFramePr>
        <p:xfrm>
          <a:off x="629501" y="1370064"/>
          <a:ext cx="8788819" cy="48678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7819">
                  <a:extLst>
                    <a:ext uri="{9D8B030D-6E8A-4147-A177-3AD203B41FA5}">
                      <a16:colId xmlns="" xmlns:a16="http://schemas.microsoft.com/office/drawing/2014/main" val="1692134808"/>
                    </a:ext>
                  </a:extLst>
                </a:gridCol>
                <a:gridCol w="8001000">
                  <a:extLst>
                    <a:ext uri="{9D8B030D-6E8A-4147-A177-3AD203B41FA5}">
                      <a16:colId xmlns="" xmlns:a16="http://schemas.microsoft.com/office/drawing/2014/main" val="2725152967"/>
                    </a:ext>
                  </a:extLst>
                </a:gridCol>
              </a:tblGrid>
              <a:tr h="3591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적용대상</a:t>
                      </a:r>
                      <a:endParaRPr lang="en-US" altLang="ko-KR" sz="1100" b="1" i="0" u="none" strike="noStrike" dirty="0" smtClean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전력연구소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0576889"/>
                  </a:ext>
                </a:extLst>
              </a:tr>
              <a:tr h="3591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적용기간</a:t>
                      </a:r>
                      <a:endParaRPr lang="en-US" altLang="ko-KR" sz="1100" b="1" i="0" u="none" strike="noStrike" dirty="0" smtClean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‘20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년 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Pilot 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도입 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sym typeface="Wingdings" panose="05000000000000000000" pitchFamily="2" charset="2"/>
                        </a:rPr>
                        <a:t> Pilot 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sym typeface="Wingdings" panose="05000000000000000000" pitchFamily="2" charset="2"/>
                        </a:rPr>
                        <a:t>결과 기반 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sym typeface="Wingdings" panose="05000000000000000000" pitchFamily="2" charset="2"/>
                        </a:rPr>
                        <a:t>‘21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sym typeface="Wingdings" panose="05000000000000000000" pitchFamily="2" charset="2"/>
                        </a:rPr>
                        <a:t>년 제도개선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135494515"/>
                  </a:ext>
                </a:extLst>
              </a:tr>
              <a:tr h="3591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지원대상</a:t>
                      </a:r>
                      <a:endParaRPr lang="en-US" altLang="ko-KR" sz="1100" b="1" i="0" u="none" strike="noStrike" dirty="0" smtClean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석사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,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박사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석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/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박사 통합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622563633"/>
                  </a:ext>
                </a:extLst>
              </a:tr>
              <a:tr h="3591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대상학교</a:t>
                      </a:r>
                      <a:endParaRPr lang="en-US" altLang="ko-KR" sz="1100" b="1" i="0" u="none" strike="noStrike" dirty="0" smtClean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상위 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8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개 </a:t>
                      </a:r>
                      <a:r>
                        <a:rPr lang="ko-KR" altLang="en-US" sz="11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우수대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서울대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, KAIST, UNIST, 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고려대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연세대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한양대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성균관대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중앙대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</a:p>
                    <a:p>
                      <a:pPr algn="l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수도권 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5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개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1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주요대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인하대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아주대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숭실대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명지대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건국대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단국대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05264102"/>
                  </a:ext>
                </a:extLst>
              </a:tr>
              <a:tr h="3591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대상학년</a:t>
                      </a:r>
                      <a:endParaRPr lang="en-US" altLang="ko-KR" sz="1100" b="1" i="0" u="none" strike="noStrike" dirty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졸업년도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년 전부터 대상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석사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_2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학기 이수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박사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_8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학기 이수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석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박사 통합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_8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학기 이수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00967552"/>
                  </a:ext>
                </a:extLst>
              </a:tr>
              <a:tr h="3591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지원내용</a:t>
                      </a:r>
                      <a:endParaRPr lang="en-US" altLang="ko-KR" sz="1100" b="1" i="0" u="none" strike="noStrike" dirty="0" smtClean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보조금 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1,000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천원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, MAX 10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개월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26895"/>
                  </a:ext>
                </a:extLst>
              </a:tr>
              <a:tr h="3591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지원혜택</a:t>
                      </a:r>
                      <a:endParaRPr lang="en-US" altLang="ko-KR" sz="1100" b="1" i="0" u="none" strike="noStrike" dirty="0" smtClean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심사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(8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월 실시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합격자 입사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73850841"/>
                  </a:ext>
                </a:extLst>
              </a:tr>
              <a:tr h="3591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의무근무</a:t>
                      </a:r>
                      <a:endParaRPr lang="ko-KR" altLang="en-US" sz="1100" b="1" i="0" u="none" strike="noStrike" dirty="0" smtClean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無</a:t>
                      </a:r>
                      <a:endParaRPr lang="en-US" altLang="ko-KR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267796338"/>
                  </a:ext>
                </a:extLst>
              </a:tr>
              <a:tr h="1276491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위약조항</a:t>
                      </a:r>
                      <a:endParaRPr lang="en-US" altLang="ko-KR" sz="1100" b="1" i="0" u="none" strike="noStrike" dirty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- 8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월 실시하는 기술면접 평가에서 탈락자는 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8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월부터 지원금 없으며 위약금도 없음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.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</a:t>
                      </a:r>
                      <a:endParaRPr lang="en-US" altLang="ko-KR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l" fontAlgn="ctr"/>
                      <a:r>
                        <a:rPr lang="en-US" altLang="ko-K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- 8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월 이후 입사 포기자 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8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월 이후 보조 받는 지원금에 대하여 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100% 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반환해야 함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.</a:t>
                      </a:r>
                    </a:p>
                    <a:p>
                      <a:pPr algn="l" fontAlgn="ctr"/>
                      <a:endParaRPr lang="en-US" altLang="ko-KR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l" fontAlgn="ctr"/>
                      <a:endParaRPr lang="en-US" altLang="ko-KR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l" fontAlgn="ctr"/>
                      <a:endParaRPr lang="en-US" altLang="ko-KR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l" fontAlgn="ctr"/>
                      <a:endParaRPr lang="en-US" altLang="ko-KR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l" fontAlgn="ctr"/>
                      <a:endParaRPr lang="en-US" altLang="ko-KR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774968658"/>
                  </a:ext>
                </a:extLst>
              </a:tr>
              <a:tr h="3591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선발시기</a:t>
                      </a:r>
                      <a:endParaRPr lang="en-US" altLang="ko-KR" sz="1100" b="1" i="0" u="none" strike="noStrike" dirty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정기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(2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월 실시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789453066"/>
                  </a:ext>
                </a:extLst>
              </a:tr>
              <a:tr h="3591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모집인원</a:t>
                      </a:r>
                      <a:endParaRPr lang="en-US" altLang="ko-KR" sz="1100" b="1" i="0" u="none" strike="noStrike" dirty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r>
                        <a:rPr lang="ko-KR" altLang="en-US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명 </a:t>
                      </a:r>
                      <a:r>
                        <a:rPr lang="ko-KR" altLang="en-US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이내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254813483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333355"/>
              </p:ext>
            </p:extLst>
          </p:nvPr>
        </p:nvGraphicFramePr>
        <p:xfrm>
          <a:off x="1579598" y="4742417"/>
          <a:ext cx="7592662" cy="6766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0242">
                  <a:extLst>
                    <a:ext uri="{9D8B030D-6E8A-4147-A177-3AD203B41FA5}">
                      <a16:colId xmlns="" xmlns:a16="http://schemas.microsoft.com/office/drawing/2014/main" val="2676144362"/>
                    </a:ext>
                  </a:extLst>
                </a:gridCol>
                <a:gridCol w="690242">
                  <a:extLst>
                    <a:ext uri="{9D8B030D-6E8A-4147-A177-3AD203B41FA5}">
                      <a16:colId xmlns="" xmlns:a16="http://schemas.microsoft.com/office/drawing/2014/main" val="2501739153"/>
                    </a:ext>
                  </a:extLst>
                </a:gridCol>
                <a:gridCol w="690242">
                  <a:extLst>
                    <a:ext uri="{9D8B030D-6E8A-4147-A177-3AD203B41FA5}">
                      <a16:colId xmlns="" xmlns:a16="http://schemas.microsoft.com/office/drawing/2014/main" val="3777176907"/>
                    </a:ext>
                  </a:extLst>
                </a:gridCol>
                <a:gridCol w="690242">
                  <a:extLst>
                    <a:ext uri="{9D8B030D-6E8A-4147-A177-3AD203B41FA5}">
                      <a16:colId xmlns="" xmlns:a16="http://schemas.microsoft.com/office/drawing/2014/main" val="4216815033"/>
                    </a:ext>
                  </a:extLst>
                </a:gridCol>
                <a:gridCol w="690242">
                  <a:extLst>
                    <a:ext uri="{9D8B030D-6E8A-4147-A177-3AD203B41FA5}">
                      <a16:colId xmlns="" xmlns:a16="http://schemas.microsoft.com/office/drawing/2014/main" val="3186581561"/>
                    </a:ext>
                  </a:extLst>
                </a:gridCol>
                <a:gridCol w="690242">
                  <a:extLst>
                    <a:ext uri="{9D8B030D-6E8A-4147-A177-3AD203B41FA5}">
                      <a16:colId xmlns="" xmlns:a16="http://schemas.microsoft.com/office/drawing/2014/main" val="754248218"/>
                    </a:ext>
                  </a:extLst>
                </a:gridCol>
                <a:gridCol w="690242">
                  <a:extLst>
                    <a:ext uri="{9D8B030D-6E8A-4147-A177-3AD203B41FA5}">
                      <a16:colId xmlns="" xmlns:a16="http://schemas.microsoft.com/office/drawing/2014/main" val="1106532356"/>
                    </a:ext>
                  </a:extLst>
                </a:gridCol>
                <a:gridCol w="690242">
                  <a:extLst>
                    <a:ext uri="{9D8B030D-6E8A-4147-A177-3AD203B41FA5}">
                      <a16:colId xmlns="" xmlns:a16="http://schemas.microsoft.com/office/drawing/2014/main" val="1035532286"/>
                    </a:ext>
                  </a:extLst>
                </a:gridCol>
                <a:gridCol w="690242">
                  <a:extLst>
                    <a:ext uri="{9D8B030D-6E8A-4147-A177-3AD203B41FA5}">
                      <a16:colId xmlns="" xmlns:a16="http://schemas.microsoft.com/office/drawing/2014/main" val="1376585759"/>
                    </a:ext>
                  </a:extLst>
                </a:gridCol>
                <a:gridCol w="690242">
                  <a:extLst>
                    <a:ext uri="{9D8B030D-6E8A-4147-A177-3AD203B41FA5}">
                      <a16:colId xmlns="" xmlns:a16="http://schemas.microsoft.com/office/drawing/2014/main" val="781587941"/>
                    </a:ext>
                  </a:extLst>
                </a:gridCol>
                <a:gridCol w="690242">
                  <a:extLst>
                    <a:ext uri="{9D8B030D-6E8A-4147-A177-3AD203B41FA5}">
                      <a16:colId xmlns="" xmlns:a16="http://schemas.microsoft.com/office/drawing/2014/main" val="2700832845"/>
                    </a:ext>
                  </a:extLst>
                </a:gridCol>
              </a:tblGrid>
              <a:tr h="225551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3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4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5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6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7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8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9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10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11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12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83309348"/>
                  </a:ext>
                </a:extLst>
              </a:tr>
              <a:tr h="225551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지원금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1,000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2,000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3,000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4,000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5,000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6,000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7,000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8,000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9,000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10,000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3749335"/>
                  </a:ext>
                </a:extLst>
              </a:tr>
              <a:tr h="225551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위약금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1,000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2,000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3,000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4,000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5,000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47270957"/>
                  </a:ext>
                </a:extLst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8315482" y="4501053"/>
            <a:ext cx="96532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ctr">
              <a:spcBef>
                <a:spcPts val="0"/>
              </a:spcBef>
              <a:spcAft>
                <a:spcPts val="0"/>
              </a:spcAft>
            </a:pPr>
            <a:r>
              <a:rPr kumimoji="0" lang="en-US" altLang="ko-KR" sz="11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kumimoji="0" lang="ko-KR" altLang="en-US" sz="11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단위 </a:t>
            </a:r>
            <a:r>
              <a:rPr kumimoji="0" lang="en-US" altLang="ko-KR" sz="11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: </a:t>
            </a:r>
            <a:r>
              <a:rPr kumimoji="0" lang="ko-KR" altLang="en-US" sz="11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천원</a:t>
            </a:r>
            <a:r>
              <a:rPr kumimoji="0" lang="en-US" altLang="ko-KR" sz="11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kumimoji="0" lang="en-US" altLang="ko-KR" sz="1100" dirty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4769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50"/>
          <p:cNvSpPr txBox="1">
            <a:spLocks noChangeArrowheads="1"/>
          </p:cNvSpPr>
          <p:nvPr/>
        </p:nvSpPr>
        <p:spPr bwMode="auto">
          <a:xfrm>
            <a:off x="212726" y="176217"/>
            <a:ext cx="2965849" cy="3713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9839" tIns="46712" rIns="89839" bIns="46712">
            <a:spAutoFit/>
          </a:bodyPr>
          <a:lstStyle>
            <a:defPPr>
              <a:defRPr lang="ko-KR"/>
            </a:defPPr>
            <a:lvl1pPr>
              <a:defRPr>
                <a:latin typeface="Arial" pitchFamily="34" charset="0"/>
                <a:ea typeface="HY헤드라인M" pitchFamily="18" charset="-127"/>
              </a:defRPr>
            </a:lvl1pPr>
          </a:lstStyle>
          <a:p>
            <a:pPr>
              <a:defRPr/>
            </a:pPr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석</a:t>
            </a:r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박사 </a:t>
            </a:r>
            <a:r>
              <a:rPr lang="ko-KR" altLang="en-US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인턴쉽</a:t>
            </a:r>
            <a:r>
              <a:rPr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운영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안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kumimoji="1" lang="ko-KR" altLang="en-US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Text Box 50"/>
          <p:cNvSpPr txBox="1">
            <a:spLocks noChangeArrowheads="1"/>
          </p:cNvSpPr>
          <p:nvPr/>
        </p:nvSpPr>
        <p:spPr bwMode="auto">
          <a:xfrm>
            <a:off x="301015" y="691635"/>
            <a:ext cx="2047328" cy="3097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9839" tIns="46712" rIns="89839" bIns="46712">
            <a:spAutoFit/>
          </a:bodyPr>
          <a:lstStyle>
            <a:defPPr>
              <a:defRPr lang="ko-KR"/>
            </a:defPPr>
            <a:lvl1pPr>
              <a:defRPr>
                <a:latin typeface="Arial" pitchFamily="34" charset="0"/>
                <a:ea typeface="HY헤드라인M" pitchFamily="18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신규 지원제도 운영 </a:t>
            </a:r>
            <a:endParaRPr kumimoji="1" lang="ko-KR" altLang="en-US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849340"/>
              </p:ext>
            </p:extLst>
          </p:nvPr>
        </p:nvGraphicFramePr>
        <p:xfrm>
          <a:off x="629501" y="1072469"/>
          <a:ext cx="8818215" cy="5269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4281">
                  <a:extLst>
                    <a:ext uri="{9D8B030D-6E8A-4147-A177-3AD203B41FA5}">
                      <a16:colId xmlns="" xmlns:a16="http://schemas.microsoft.com/office/drawing/2014/main" val="1692134808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330212037"/>
                    </a:ext>
                  </a:extLst>
                </a:gridCol>
                <a:gridCol w="4771505">
                  <a:extLst>
                    <a:ext uri="{9D8B030D-6E8A-4147-A177-3AD203B41FA5}">
                      <a16:colId xmlns="" xmlns:a16="http://schemas.microsoft.com/office/drawing/2014/main" val="2725152967"/>
                    </a:ext>
                  </a:extLst>
                </a:gridCol>
                <a:gridCol w="1060855">
                  <a:extLst>
                    <a:ext uri="{9D8B030D-6E8A-4147-A177-3AD203B41FA5}">
                      <a16:colId xmlns="" xmlns:a16="http://schemas.microsoft.com/office/drawing/2014/main" val="2719823131"/>
                    </a:ext>
                  </a:extLst>
                </a:gridCol>
                <a:gridCol w="1079974">
                  <a:extLst>
                    <a:ext uri="{9D8B030D-6E8A-4147-A177-3AD203B41FA5}">
                      <a16:colId xmlns="" xmlns:a16="http://schemas.microsoft.com/office/drawing/2014/main" val="3470704266"/>
                    </a:ext>
                  </a:extLst>
                </a:gridCol>
              </a:tblGrid>
              <a:tr h="24142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en-US" altLang="ko-KR" sz="1100" b="1" i="0" u="none" strike="noStrike" dirty="0" smtClean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내용</a:t>
                      </a:r>
                      <a:endParaRPr lang="en-US" altLang="ko-KR" sz="1100" b="1" i="0" u="none" strike="noStrike" dirty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세부활동</a:t>
                      </a:r>
                      <a:endParaRPr lang="en-US" altLang="ko-KR" sz="1100" b="1" i="0" u="none" strike="noStrike" dirty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R&amp;R</a:t>
                      </a:r>
                      <a:endParaRPr lang="en-US" altLang="ko-KR" sz="1100" b="1" i="0" u="none" strike="noStrike" dirty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0576889"/>
                  </a:ext>
                </a:extLst>
              </a:tr>
              <a:tr h="472349"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100" b="1" i="0" u="none" strike="noStrike" dirty="0" smtClean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HR</a:t>
                      </a:r>
                      <a:endParaRPr lang="en-US" altLang="ko-KR" sz="1100" b="1" i="0" u="none" strike="noStrike" dirty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연구기획</a:t>
                      </a:r>
                      <a:r>
                        <a:rPr lang="en-US" altLang="ko-KR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/</a:t>
                      </a:r>
                    </a:p>
                    <a:p>
                      <a:pPr algn="ctr" fontAlgn="ctr"/>
                      <a:r>
                        <a:rPr lang="ko-KR" altLang="en-U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연구팀</a:t>
                      </a:r>
                      <a:endParaRPr lang="en-US" altLang="ko-KR" sz="1100" b="1" i="0" u="none" strike="noStrike" dirty="0"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76963265"/>
                  </a:ext>
                </a:extLst>
              </a:tr>
              <a:tr h="4141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12~1</a:t>
                      </a: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모집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공고 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연구소 추천 채용 및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Target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Lab Tour 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실시</a:t>
                      </a:r>
                      <a:endParaRPr lang="en-US" altLang="ko-KR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indent="0" algn="l" fontAlgn="ctr">
                        <a:buFontTx/>
                        <a:buNone/>
                      </a:pP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접수 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채용 사이트 공개 접수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품의</a:t>
                      </a:r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예산확보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연구기획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135494515"/>
                  </a:ext>
                </a:extLst>
              </a:tr>
              <a:tr h="4141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</a:t>
                      </a: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선발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평가내용 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본인의 주요 연구내용 발표</a:t>
                      </a:r>
                      <a:endParaRPr lang="en-US" altLang="ko-KR" sz="11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indent="0" algn="l" fontAlgn="ctr">
                        <a:buFontTx/>
                        <a:buNone/>
                      </a:pP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평가방법 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  <a:r>
                        <a:rPr lang="ko-KR" altLang="en-US" sz="11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기술면접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개별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PT)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연구기획</a:t>
                      </a:r>
                      <a:endParaRPr lang="en-US" altLang="ko-K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622563633"/>
                  </a:ext>
                </a:extLst>
              </a:tr>
              <a:tr h="4141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3</a:t>
                      </a: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산학활동 및</a:t>
                      </a:r>
                      <a:endParaRPr lang="en-US" altLang="ko-KR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멘토링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산학활동 협의 및 계획서 작성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학생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+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연구팀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en-US" altLang="ko-KR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indent="0" algn="l" fontAlgn="ctr">
                        <a:buFontTx/>
                        <a:buNone/>
                      </a:pP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(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학기 중 수행하는 </a:t>
                      </a:r>
                      <a:r>
                        <a:rPr lang="en-US" altLang="ko-KR" sz="11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PJT</a:t>
                      </a:r>
                      <a:r>
                        <a:rPr lang="ko-KR" altLang="en-US" sz="11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중심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으로 계획서 작성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dirty="0">
                        <a:solidFill>
                          <a:srgbClr val="FF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연구팀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05264102"/>
                  </a:ext>
                </a:extLst>
              </a:tr>
              <a:tr h="4141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4~5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</a:t>
                      </a:r>
                      <a:r>
                        <a:rPr lang="ko-KR" altLang="en-US" sz="11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멘토링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활동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연구팀</a:t>
                      </a:r>
                      <a:endParaRPr lang="en-US" altLang="ko-K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00967552"/>
                  </a:ext>
                </a:extLst>
              </a:tr>
              <a:tr h="4141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6</a:t>
                      </a: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- 1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차 중간 점검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(6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월초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연구팀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1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7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</a:t>
                      </a:r>
                      <a:r>
                        <a:rPr lang="ko-KR" altLang="en-US" sz="11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멘토링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활동</a:t>
                      </a:r>
                      <a:endParaRPr lang="en-US" altLang="ko-KR" sz="11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연구팀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1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8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평가</a:t>
                      </a:r>
                      <a:endParaRPr lang="en-US" altLang="ko-KR" sz="11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최종평가 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기술면접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산학활동 결과보고 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PT)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</a:t>
                      </a:r>
                      <a:r>
                        <a:rPr lang="ko-KR" altLang="en-US" sz="11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임원면담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합격자 대상 임원과의 대화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/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격려 시간 마련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(Retention)</a:t>
                      </a: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연구소장 평가</a:t>
                      </a:r>
                      <a:endParaRPr lang="en-US" altLang="ko-KR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l" fontAlgn="ctr"/>
                      <a:r>
                        <a:rPr lang="en-US" altLang="ko-K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-CHO 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면담</a:t>
                      </a:r>
                      <a:endParaRPr lang="en-US" altLang="ko-KR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연구기획</a:t>
                      </a:r>
                      <a:endParaRPr lang="en-US" altLang="ko-KR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979391071"/>
                  </a:ext>
                </a:extLst>
              </a:tr>
              <a:tr h="4141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9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산학활동 및</a:t>
                      </a:r>
                      <a:endParaRPr lang="en-US" altLang="ko-KR" sz="11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fontAlgn="ctr"/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Retention</a:t>
                      </a: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OJT 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계획서 작성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학생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+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연구팀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r>
                        <a:rPr lang="en-US" altLang="ko-KR" sz="1100" b="0" i="0" u="none" strike="noStrike" baseline="0" dirty="0" smtClean="0">
                          <a:solidFill>
                            <a:srgbClr val="0000FF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입사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후 연구개발에 필요한 </a:t>
                      </a:r>
                      <a:r>
                        <a:rPr lang="ko-KR" altLang="en-US" sz="11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기술 중심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으로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OJT 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계획서 작성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lang="en-US" altLang="ko-KR" sz="11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연구팀</a:t>
                      </a:r>
                      <a:endParaRPr lang="en-US" altLang="ko-K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26822373"/>
                  </a:ext>
                </a:extLst>
              </a:tr>
              <a:tr h="4141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10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</a:t>
                      </a:r>
                      <a:r>
                        <a:rPr lang="ko-KR" altLang="en-US" sz="11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멘토링</a:t>
                      </a: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활동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연구팀</a:t>
                      </a:r>
                      <a:endParaRPr lang="en-US" altLang="ko-K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560656043"/>
                  </a:ext>
                </a:extLst>
              </a:tr>
              <a:tr h="4141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11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OJT 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중간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점검</a:t>
                      </a:r>
                      <a:endParaRPr lang="en-US" altLang="ko-KR" sz="11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연구팀</a:t>
                      </a:r>
                      <a:endParaRPr lang="en-US" altLang="ko-K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789453066"/>
                  </a:ext>
                </a:extLst>
              </a:tr>
              <a:tr h="4141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12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- Retention</a:t>
                      </a: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연구팀</a:t>
                      </a:r>
                      <a:endParaRPr lang="en-US" altLang="ko-K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62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254813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18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눈꽃">
  <a:themeElements>
    <a:clrScheme name="3_눈꽃 1">
      <a:dk1>
        <a:srgbClr val="000000"/>
      </a:dk1>
      <a:lt1>
        <a:srgbClr val="FFFFFF"/>
      </a:lt1>
      <a:dk2>
        <a:srgbClr val="003399"/>
      </a:dk2>
      <a:lt2>
        <a:srgbClr val="DDDDDD"/>
      </a:lt2>
      <a:accent1>
        <a:srgbClr val="D5E1FF"/>
      </a:accent1>
      <a:accent2>
        <a:srgbClr val="81A2F5"/>
      </a:accent2>
      <a:accent3>
        <a:srgbClr val="FFFFFF"/>
      </a:accent3>
      <a:accent4>
        <a:srgbClr val="000000"/>
      </a:accent4>
      <a:accent5>
        <a:srgbClr val="E7EEFF"/>
      </a:accent5>
      <a:accent6>
        <a:srgbClr val="7492DE"/>
      </a:accent6>
      <a:hlink>
        <a:srgbClr val="5ABAD0"/>
      </a:hlink>
      <a:folHlink>
        <a:srgbClr val="969696"/>
      </a:folHlink>
    </a:clrScheme>
    <a:fontScheme name="3_눈꽃">
      <a:majorFont>
        <a:latin typeface="굴림"/>
        <a:ea typeface="굴림"/>
        <a:cs typeface="Arial"/>
      </a:majorFont>
      <a:minorFont>
        <a:latin typeface="굴림"/>
        <a:ea typeface="굴림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90000"/>
          </a:schemeClr>
        </a:solidFill>
      </a:spPr>
      <a:bodyPr rtlCol="0" anchor="ctr"/>
      <a:lstStyle>
        <a:defPPr algn="ctr">
          <a:defRPr sz="1400" dirty="0" smtClean="0">
            <a:solidFill>
              <a:schemeClr val="tx1"/>
            </a:solidFill>
            <a:latin typeface="맑은 고딕" panose="020B0503020000020004" pitchFamily="50" charset="-127"/>
            <a:ea typeface="맑은 고딕" panose="020B0503020000020004" pitchFamily="50" charset="-12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3_눈꽃 1">
        <a:dk1>
          <a:srgbClr val="000000"/>
        </a:dk1>
        <a:lt1>
          <a:srgbClr val="FFFFFF"/>
        </a:lt1>
        <a:dk2>
          <a:srgbClr val="003399"/>
        </a:dk2>
        <a:lt2>
          <a:srgbClr val="DDDDDD"/>
        </a:lt2>
        <a:accent1>
          <a:srgbClr val="D5E1FF"/>
        </a:accent1>
        <a:accent2>
          <a:srgbClr val="81A2F5"/>
        </a:accent2>
        <a:accent3>
          <a:srgbClr val="FFFFFF"/>
        </a:accent3>
        <a:accent4>
          <a:srgbClr val="000000"/>
        </a:accent4>
        <a:accent5>
          <a:srgbClr val="E7EEFF"/>
        </a:accent5>
        <a:accent6>
          <a:srgbClr val="7492DE"/>
        </a:accent6>
        <a:hlink>
          <a:srgbClr val="5ABAD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눈꽃 2">
        <a:dk1>
          <a:srgbClr val="000000"/>
        </a:dk1>
        <a:lt1>
          <a:srgbClr val="FFFFFF"/>
        </a:lt1>
        <a:dk2>
          <a:srgbClr val="007F7C"/>
        </a:dk2>
        <a:lt2>
          <a:srgbClr val="DDDDDD"/>
        </a:lt2>
        <a:accent1>
          <a:srgbClr val="BAECCD"/>
        </a:accent1>
        <a:accent2>
          <a:srgbClr val="6DC1A1"/>
        </a:accent2>
        <a:accent3>
          <a:srgbClr val="FFFFFF"/>
        </a:accent3>
        <a:accent4>
          <a:srgbClr val="000000"/>
        </a:accent4>
        <a:accent5>
          <a:srgbClr val="D9F4E3"/>
        </a:accent5>
        <a:accent6>
          <a:srgbClr val="62AF91"/>
        </a:accent6>
        <a:hlink>
          <a:srgbClr val="8BAF6B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눈꽃 3">
        <a:dk1>
          <a:srgbClr val="1C1C2F"/>
        </a:dk1>
        <a:lt1>
          <a:srgbClr val="FFFFFF"/>
        </a:lt1>
        <a:dk2>
          <a:srgbClr val="6740CA"/>
        </a:dk2>
        <a:lt2>
          <a:srgbClr val="DDDDDD"/>
        </a:lt2>
        <a:accent1>
          <a:srgbClr val="CCC4F4"/>
        </a:accent1>
        <a:accent2>
          <a:srgbClr val="9162DE"/>
        </a:accent2>
        <a:accent3>
          <a:srgbClr val="FFFFFF"/>
        </a:accent3>
        <a:accent4>
          <a:srgbClr val="161627"/>
        </a:accent4>
        <a:accent5>
          <a:srgbClr val="E2DEF8"/>
        </a:accent5>
        <a:accent6>
          <a:srgbClr val="8358C9"/>
        </a:accent6>
        <a:hlink>
          <a:srgbClr val="9999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눈꽃 4">
        <a:dk1>
          <a:srgbClr val="000000"/>
        </a:dk1>
        <a:lt1>
          <a:srgbClr val="FFFFFF"/>
        </a:lt1>
        <a:dk2>
          <a:srgbClr val="3971A3"/>
        </a:dk2>
        <a:lt2>
          <a:srgbClr val="DDDDDD"/>
        </a:lt2>
        <a:accent1>
          <a:srgbClr val="92D2EC"/>
        </a:accent1>
        <a:accent2>
          <a:srgbClr val="449BC6"/>
        </a:accent2>
        <a:accent3>
          <a:srgbClr val="FFFFFF"/>
        </a:accent3>
        <a:accent4>
          <a:srgbClr val="000000"/>
        </a:accent4>
        <a:accent5>
          <a:srgbClr val="C7E5F4"/>
        </a:accent5>
        <a:accent6>
          <a:srgbClr val="3D8CB3"/>
        </a:accent6>
        <a:hlink>
          <a:srgbClr val="A377B5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눈꽃 5">
        <a:dk1>
          <a:srgbClr val="000000"/>
        </a:dk1>
        <a:lt1>
          <a:srgbClr val="FFFFFF"/>
        </a:lt1>
        <a:dk2>
          <a:srgbClr val="8F8117"/>
        </a:dk2>
        <a:lt2>
          <a:srgbClr val="DDDDDD"/>
        </a:lt2>
        <a:accent1>
          <a:srgbClr val="F3D88B"/>
        </a:accent1>
        <a:accent2>
          <a:srgbClr val="EFA955"/>
        </a:accent2>
        <a:accent3>
          <a:srgbClr val="FFFFFF"/>
        </a:accent3>
        <a:accent4>
          <a:srgbClr val="000000"/>
        </a:accent4>
        <a:accent5>
          <a:srgbClr val="F8E9C4"/>
        </a:accent5>
        <a:accent6>
          <a:srgbClr val="D9994C"/>
        </a:accent6>
        <a:hlink>
          <a:srgbClr val="8AAD27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눈꽃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9E9E9E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97978</TotalTime>
  <Words>402</Words>
  <Application>Microsoft Office PowerPoint</Application>
  <PresentationFormat>A4 용지(210x297mm)</PresentationFormat>
  <Paragraphs>122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1" baseType="lpstr">
      <vt:lpstr>HY견고딕</vt:lpstr>
      <vt:lpstr>HY울릉도M</vt:lpstr>
      <vt:lpstr>굴림</vt:lpstr>
      <vt:lpstr>돋움</vt:lpstr>
      <vt:lpstr>맑은 고딕</vt:lpstr>
      <vt:lpstr>Arial</vt:lpstr>
      <vt:lpstr>Wingdings</vt:lpstr>
      <vt:lpstr>Wingdings 2</vt:lpstr>
      <vt:lpstr>3_눈꽃</vt:lpstr>
      <vt:lpstr>PowerPoint 프레젠테이션</vt:lpstr>
      <vt:lpstr>PowerPoint 프레젠테이션</vt:lpstr>
    </vt:vector>
  </TitlesOfParts>
  <Company>LG산전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이정미</dc:creator>
  <cp:lastModifiedBy>함성식 (sungsik.ham)</cp:lastModifiedBy>
  <cp:revision>2463</cp:revision>
  <cp:lastPrinted>2019-11-13T01:44:12Z</cp:lastPrinted>
  <dcterms:created xsi:type="dcterms:W3CDTF">2008-04-14T07:24:52Z</dcterms:created>
  <dcterms:modified xsi:type="dcterms:W3CDTF">2020-02-05T10:57:24Z</dcterms:modified>
</cp:coreProperties>
</file>